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7" r:id="rId2"/>
    <p:sldId id="309" r:id="rId3"/>
    <p:sldId id="337" r:id="rId4"/>
    <p:sldId id="338" r:id="rId5"/>
    <p:sldId id="269" r:id="rId6"/>
    <p:sldId id="313" r:id="rId7"/>
    <p:sldId id="314" r:id="rId8"/>
    <p:sldId id="315" r:id="rId9"/>
    <p:sldId id="316" r:id="rId10"/>
    <p:sldId id="317" r:id="rId11"/>
    <p:sldId id="270" r:id="rId12"/>
    <p:sldId id="271" r:id="rId13"/>
    <p:sldId id="272" r:id="rId14"/>
    <p:sldId id="318" r:id="rId15"/>
    <p:sldId id="319" r:id="rId16"/>
    <p:sldId id="320" r:id="rId17"/>
    <p:sldId id="321" r:id="rId18"/>
    <p:sldId id="256" r:id="rId19"/>
    <p:sldId id="339" r:id="rId20"/>
    <p:sldId id="310" r:id="rId21"/>
    <p:sldId id="311" r:id="rId22"/>
    <p:sldId id="312" r:id="rId23"/>
    <p:sldId id="340" r:id="rId24"/>
    <p:sldId id="341" r:id="rId25"/>
    <p:sldId id="342" r:id="rId26"/>
    <p:sldId id="343" r:id="rId27"/>
    <p:sldId id="260" r:id="rId28"/>
    <p:sldId id="344" r:id="rId29"/>
    <p:sldId id="258" r:id="rId30"/>
    <p:sldId id="345" r:id="rId31"/>
    <p:sldId id="346" r:id="rId32"/>
    <p:sldId id="347" r:id="rId33"/>
    <p:sldId id="348" r:id="rId34"/>
    <p:sldId id="349" r:id="rId35"/>
    <p:sldId id="350" r:id="rId36"/>
    <p:sldId id="266" r:id="rId37"/>
    <p:sldId id="351" r:id="rId38"/>
    <p:sldId id="352" r:id="rId39"/>
    <p:sldId id="353" r:id="rId40"/>
    <p:sldId id="354" r:id="rId41"/>
    <p:sldId id="355" r:id="rId42"/>
    <p:sldId id="267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25" r:id="rId52"/>
    <p:sldId id="296" r:id="rId53"/>
    <p:sldId id="326" r:id="rId54"/>
    <p:sldId id="335" r:id="rId55"/>
    <p:sldId id="328" r:id="rId56"/>
    <p:sldId id="327" r:id="rId57"/>
    <p:sldId id="330" r:id="rId58"/>
    <p:sldId id="331" r:id="rId59"/>
    <p:sldId id="329" r:id="rId60"/>
    <p:sldId id="332" r:id="rId61"/>
    <p:sldId id="333" r:id="rId62"/>
    <p:sldId id="286" r:id="rId63"/>
    <p:sldId id="287" r:id="rId64"/>
    <p:sldId id="288" r:id="rId65"/>
    <p:sldId id="324" r:id="rId66"/>
    <p:sldId id="364" r:id="rId67"/>
    <p:sldId id="365" r:id="rId68"/>
    <p:sldId id="289" r:id="rId69"/>
    <p:sldId id="290" r:id="rId70"/>
    <p:sldId id="291" r:id="rId71"/>
    <p:sldId id="292" r:id="rId72"/>
    <p:sldId id="293" r:id="rId73"/>
    <p:sldId id="294" r:id="rId74"/>
    <p:sldId id="295" r:id="rId7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44"/>
    <p:restoredTop sz="95952"/>
  </p:normalViewPr>
  <p:slideViewPr>
    <p:cSldViewPr snapToGrid="0">
      <p:cViewPr varScale="1">
        <p:scale>
          <a:sx n="103" d="100"/>
          <a:sy n="103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19F5E-7839-B24B-96E3-3D4E7049BA3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1B60A-E533-5F47-9FC3-FF597E9588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88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69D3A-538D-0346-9B9F-DF3AAC11F81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33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4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57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0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9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48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7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8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07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8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7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안드로디드 앱은 화면을 구성하는 액티비티 뿐 아니라 대표적으로 서비스와 브로드캐스트수신자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서비스는 앱을 구성하는 구성 요소중 하나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플랫폼에 따라서 </a:t>
            </a:r>
            <a:r>
              <a:rPr lang="en-US" altLang="ko-KR"/>
              <a:t>1</a:t>
            </a:r>
            <a:r>
              <a:rPr lang="ko-KR" altLang="en-US"/>
              <a:t>앱을 개발할때 </a:t>
            </a:r>
            <a:r>
              <a:rPr lang="en-US" altLang="ko-KR"/>
              <a:t>UI</a:t>
            </a:r>
            <a:r>
              <a:rPr lang="ko-KR" altLang="en-US"/>
              <a:t> 앱과 보통 서비스 앱을 함께 개발함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서비스는 보통 백그라운드에서 실행됨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는 </a:t>
            </a:r>
            <a:r>
              <a:rPr lang="en-US" altLang="ko-KR"/>
              <a:t>User interaction</a:t>
            </a:r>
            <a:r>
              <a:rPr lang="ko-KR" altLang="en-US"/>
              <a:t> 을 통한 화면 변화나 데이터 변화에 따른 정보 제공 등을 제공하기 위한 것이라면 서비스앱은 </a:t>
            </a:r>
            <a:r>
              <a:rPr lang="en-US" altLang="ko-KR"/>
              <a:t>User</a:t>
            </a:r>
            <a:r>
              <a:rPr lang="ko-KR" altLang="en-US"/>
              <a:t>에게 직접적으로 보여주거나 응답을 받거나 주거나 하는 것이 아니라 백그라운드에서 처리될 수 있는 일들을 하는 앱입니다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//OS</a:t>
            </a:r>
            <a:r>
              <a:rPr lang="ko-KR" altLang="en-US"/>
              <a:t>가 처음 부팅할때 어떤 앱의 서비스앱을 실행할지 리스트를 보고 실행해주기도 하고 </a:t>
            </a:r>
            <a:r>
              <a:rPr lang="en-US" altLang="ko-KR"/>
              <a:t>//</a:t>
            </a:r>
          </a:p>
          <a:p>
            <a:pPr>
              <a:defRPr/>
            </a:pPr>
            <a:r>
              <a:rPr lang="en-US" altLang="ko-KR"/>
              <a:t>.MainActivity</a:t>
            </a:r>
            <a:r>
              <a:rPr lang="ko-KR" altLang="en-US"/>
              <a:t>에넛 </a:t>
            </a:r>
            <a:r>
              <a:rPr lang="en-US" altLang="ko-KR"/>
              <a:t>startServiece</a:t>
            </a:r>
            <a:r>
              <a:rPr lang="ko-KR" altLang="en-US"/>
              <a:t> 호출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비정상적으로 종료되더라도 시스템이 자동 재실행 될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email</a:t>
            </a:r>
            <a:r>
              <a:rPr lang="ko-KR" altLang="en-US"/>
              <a:t> 앱을 개발한다고 치자</a:t>
            </a:r>
            <a:r>
              <a:rPr lang="en-US" altLang="ko-KR"/>
              <a:t>~</a:t>
            </a:r>
            <a:r>
              <a:rPr lang="ko-KR" altLang="en-US"/>
              <a:t>사례설명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사실 중요한 역할을 하는 앱이지만</a:t>
            </a:r>
            <a:r>
              <a:rPr lang="en-US" altLang="ko-KR"/>
              <a:t>~</a:t>
            </a:r>
            <a:r>
              <a:rPr lang="ko-KR" altLang="en-US"/>
              <a:t> 수업시간에는 구체적으로 예제를 보거나 하진 않을 것</a:t>
            </a:r>
            <a:r>
              <a:rPr lang="en-US" altLang="ko-KR"/>
              <a:t>.</a:t>
            </a:r>
            <a:r>
              <a:rPr lang="ko-KR" altLang="en-US"/>
              <a:t> 필요한 기능별로 찾아서 가져다 쓸 수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7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82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97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44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58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59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25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7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핸들러는 이벤트 핸들러와는 다른 개념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답변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앱의 동기화 기능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-&gt;service</a:t>
            </a:r>
          </a:p>
          <a:p>
            <a:pPr>
              <a:defRPr/>
            </a:pPr>
            <a:r>
              <a:rPr lang="en-US" altLang="ko-KR"/>
              <a:t>           </a:t>
            </a:r>
            <a:r>
              <a:rPr lang="ko-KR" altLang="en-US"/>
              <a:t>미리듣기</a:t>
            </a:r>
            <a:r>
              <a:rPr lang="en-US" altLang="ko-KR"/>
              <a:t>=&gt;thread</a:t>
            </a:r>
            <a:r>
              <a:rPr lang="ko-KR" altLang="en-US"/>
              <a:t> 라면 </a:t>
            </a:r>
          </a:p>
          <a:p>
            <a:pPr>
              <a:defRPr/>
            </a:pPr>
            <a:r>
              <a:rPr lang="ko-KR" altLang="en-US"/>
              <a:t>          앱을 닫아도 음악이 실행되게 하고 싶어</a:t>
            </a:r>
            <a:r>
              <a:rPr lang="en-US" altLang="ko-KR"/>
              <a:t>.</a:t>
            </a:r>
            <a:r>
              <a:rPr lang="ko-KR" altLang="en-US"/>
              <a:t> 혹은</a:t>
            </a:r>
            <a:r>
              <a:rPr lang="en-US" altLang="ko-KR"/>
              <a:t>..</a:t>
            </a:r>
            <a:r>
              <a:rPr lang="ko-KR" altLang="en-US"/>
              <a:t> 앱을 닫아도 메일의 첨부파일이 다운로드되게 하고 싶어</a:t>
            </a:r>
            <a:r>
              <a:rPr lang="en-US" altLang="ko-KR"/>
              <a:t>=&gt;</a:t>
            </a:r>
            <a:r>
              <a:rPr lang="ko-KR" altLang="en-US"/>
              <a:t> 서비스</a:t>
            </a:r>
          </a:p>
          <a:p>
            <a:pPr>
              <a:defRPr/>
            </a:pPr>
            <a:r>
              <a:rPr lang="en-US" altLang="ko-KR"/>
              <a:t>          </a:t>
            </a:r>
            <a:r>
              <a:rPr lang="ko-KR" altLang="en-US"/>
              <a:t>카톡앱이 열려있지 않아도 카톡메세지 받을 수 있는건 </a:t>
            </a:r>
            <a:r>
              <a:rPr lang="en-US" altLang="ko-KR"/>
              <a:t>:</a:t>
            </a:r>
            <a:r>
              <a:rPr lang="ko-KR" altLang="en-US"/>
              <a:t> 서비스</a:t>
            </a:r>
          </a:p>
          <a:p>
            <a:pPr>
              <a:defRPr/>
            </a:pPr>
            <a:r>
              <a:rPr lang="ko-KR" altLang="en-US"/>
              <a:t>          </a:t>
            </a:r>
            <a:r>
              <a:rPr lang="en-US" altLang="ko-KR"/>
              <a:t>Wifi</a:t>
            </a:r>
            <a:r>
              <a:rPr lang="ko-KR" altLang="en-US"/>
              <a:t> 세팅창에서 와이파이 검색</a:t>
            </a:r>
            <a:r>
              <a:rPr lang="en-US" altLang="ko-KR"/>
              <a:t>=&gt;</a:t>
            </a:r>
            <a:r>
              <a:rPr lang="ko-KR" altLang="en-US"/>
              <a:t> 쓰레드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애플리케이션에서 액티비티는 서비스를 호출할 때</a:t>
            </a:r>
            <a:r>
              <a:rPr lang="en-US" altLang="ko-KR"/>
              <a:t>,</a:t>
            </a:r>
            <a:r>
              <a:rPr lang="ko-KR" altLang="en-US"/>
              <a:t> 호출된 액티비티나 서비스는 기본적으로 애플리케이션과 동일한 프로세스에서 실행되지만 </a:t>
            </a:r>
            <a:r>
              <a:rPr lang="en-US" altLang="ko-KR"/>
              <a:t>Menifest</a:t>
            </a:r>
            <a:r>
              <a:rPr lang="ko-KR" altLang="en-US"/>
              <a:t> 설정을 통해 프로세스를 분리시킬 수도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6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4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425267" y="0"/>
            <a:ext cx="4766733" cy="6866467"/>
            <a:chOff x="7425267" y="-8467"/>
            <a:chExt cx="4766733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37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58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74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62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98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37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1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15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3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65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69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04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86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02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3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9768-D870-3D43-9576-2EC3E4E58C6F}" type="datetimeFigureOut">
              <a:rPr kumimoji="1" lang="ko-Kore-KR" altLang="en-US" smtClean="0"/>
              <a:t>2022. 9. 7.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028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fe24.com/" TargetMode="Externa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1110AE4-89A4-6CA3-D7CF-E11879759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96793" y="2091263"/>
            <a:ext cx="10690098" cy="164630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Thread &amp; handler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4074022"/>
          </a:xfrm>
          <a:prstGeom prst="rect">
            <a:avLst/>
          </a:prstGeom>
        </p:spPr>
      </p:pic>
      <p:sp>
        <p:nvSpPr>
          <p:cNvPr id="5" name="TextBox 26"/>
          <p:cNvSpPr txBox="1"/>
          <p:nvPr/>
        </p:nvSpPr>
        <p:spPr>
          <a:xfrm>
            <a:off x="1501693" y="4534716"/>
            <a:ext cx="10054595" cy="17343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앱을 실행하면 앱이 정상적으로 실행되지 않고 비정상 종료됨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(crash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발생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왜 일까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?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Only the original thread that created a view hierarchy can touch its views.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BackgrountThread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객체를 직접 접근할 수 없음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=&gt;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해결방법은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?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바로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Handler 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또는 핸들러 객체를 만들지 않고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UI thread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이용할수도 있다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과제참고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233113" y="517853"/>
            <a:ext cx="6323174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10914" y="3712729"/>
            <a:ext cx="2297276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9"/>
          <p:cNvCxnSpPr>
            <a:stCxn id="9" idx="2"/>
          </p:cNvCxnSpPr>
          <p:nvPr/>
        </p:nvCxnSpPr>
        <p:spPr>
          <a:xfrm rot="10800000" flipV="1">
            <a:off x="7295749" y="2490976"/>
            <a:ext cx="1605822" cy="122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6096000" y="1583046"/>
            <a:ext cx="5611142" cy="90793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Logcat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의 콜스택에서 푸른색으로 활성화된 부분을 보면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내가 작성한 코드의 몇번째 줄에서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Fatal exception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 발생했는지 알수 있음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Handler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700463"/>
            <a:ext cx="9092308" cy="4340899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dirty="0"/>
              <a:t>안드로이드에서 </a:t>
            </a:r>
            <a:r>
              <a:rPr lang="en-US" altLang="ko-KR" dirty="0"/>
              <a:t>Main Thread</a:t>
            </a:r>
            <a:r>
              <a:rPr lang="ko-KR" altLang="en-US" dirty="0"/>
              <a:t>는 </a:t>
            </a:r>
            <a:r>
              <a:rPr lang="en-US" altLang="ko-KR" dirty="0"/>
              <a:t>UI</a:t>
            </a:r>
            <a:r>
              <a:rPr lang="ko-KR" altLang="en-US" dirty="0"/>
              <a:t>작업을 담당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>
              <a:buNone/>
              <a:defRPr/>
            </a:pPr>
            <a:r>
              <a:rPr lang="ko-KR" altLang="en-US" dirty="0"/>
              <a:t>   만일</a:t>
            </a:r>
            <a:r>
              <a:rPr lang="en-US" altLang="ko-KR" dirty="0"/>
              <a:t>,</a:t>
            </a:r>
            <a:r>
              <a:rPr lang="ko-KR" altLang="en-US" dirty="0"/>
              <a:t> 음원구매 앱이 만들었다고 가정하자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>
              <a:buNone/>
              <a:defRPr/>
            </a:pPr>
            <a:r>
              <a:rPr lang="ko-KR" altLang="en-US" dirty="0"/>
              <a:t>   </a:t>
            </a:r>
            <a:r>
              <a:rPr lang="ko-KR" altLang="en-US" dirty="0" err="1"/>
              <a:t>미리듣기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 err="1"/>
              <a:t>를</a:t>
            </a:r>
            <a:r>
              <a:rPr lang="ko-KR" altLang="en-US" dirty="0"/>
              <a:t> 생성하여 기능을 구현</a:t>
            </a:r>
            <a:r>
              <a:rPr lang="en-US" altLang="ko-KR" dirty="0"/>
              <a:t>. (</a:t>
            </a:r>
            <a:r>
              <a:rPr lang="ko-KR" altLang="en-US" dirty="0"/>
              <a:t>멀티 스레드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임의의 </a:t>
            </a:r>
            <a:r>
              <a:rPr lang="en-US" altLang="ko-KR" dirty="0"/>
              <a:t>thread</a:t>
            </a:r>
            <a:r>
              <a:rPr lang="ko-KR" altLang="en-US" dirty="0"/>
              <a:t>에서 다른 </a:t>
            </a:r>
            <a:r>
              <a:rPr lang="en-US" altLang="ko-KR" dirty="0"/>
              <a:t>Thread</a:t>
            </a:r>
            <a:r>
              <a:rPr lang="ko-KR" altLang="en-US" dirty="0"/>
              <a:t>의 </a:t>
            </a:r>
            <a:r>
              <a:rPr lang="en-US" altLang="ko-KR" dirty="0"/>
              <a:t>UI(</a:t>
            </a:r>
            <a:r>
              <a:rPr lang="ko-KR" altLang="en-US" dirty="0"/>
              <a:t>뷰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직접 </a:t>
            </a:r>
            <a:r>
              <a:rPr lang="ko-KR" altLang="en-US" dirty="0" err="1"/>
              <a:t>건드릴수</a:t>
            </a:r>
            <a:r>
              <a:rPr lang="ko-KR" altLang="en-US" dirty="0"/>
              <a:t> 없음</a:t>
            </a:r>
          </a:p>
          <a:p>
            <a:pPr marL="0" indent="0">
              <a:buNone/>
              <a:defRPr/>
            </a:pPr>
            <a:r>
              <a:rPr lang="ko-KR" altLang="en-US" dirty="0"/>
              <a:t>  </a:t>
            </a:r>
            <a:r>
              <a:rPr lang="en-US" altLang="ko-KR" dirty="0"/>
              <a:t>:Main Thread</a:t>
            </a:r>
            <a:r>
              <a:rPr lang="ko-KR" altLang="en-US" dirty="0"/>
              <a:t>와 </a:t>
            </a:r>
            <a:r>
              <a:rPr lang="ko-KR" altLang="en-US" dirty="0" err="1"/>
              <a:t>새로생성한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동시에 </a:t>
            </a:r>
            <a:r>
              <a:rPr lang="en-US" altLang="ko-KR" dirty="0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업데이트 하려면 문제 발생</a:t>
            </a:r>
            <a:r>
              <a:rPr lang="en-US" altLang="ko-KR" dirty="0"/>
              <a:t>.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Handler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사용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Handler: </a:t>
            </a:r>
            <a:r>
              <a:rPr lang="ko-KR" altLang="en-US" dirty="0"/>
              <a:t>서로 다른 </a:t>
            </a:r>
            <a:r>
              <a:rPr lang="en-US" altLang="ko-KR" dirty="0"/>
              <a:t>Thread</a:t>
            </a:r>
            <a:r>
              <a:rPr lang="ko-KR" altLang="en-US" dirty="0"/>
              <a:t>간의 참조를 위해 만들어짐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/>
              <a:t>Thread</a:t>
            </a:r>
            <a:r>
              <a:rPr lang="ko-KR" altLang="en-US" dirty="0"/>
              <a:t>간의 메시지나 </a:t>
            </a:r>
            <a:r>
              <a:rPr lang="ko-KR" altLang="en-US" dirty="0" err="1"/>
              <a:t>러너블을</a:t>
            </a:r>
            <a:r>
              <a:rPr lang="ko-KR" altLang="en-US" dirty="0"/>
              <a:t> 통해 통신할 수 있음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질문</a:t>
            </a:r>
            <a:r>
              <a:rPr lang="en-US" altLang="ko-KR" dirty="0"/>
              <a:t>:</a:t>
            </a:r>
            <a:r>
              <a:rPr lang="ko-KR" altLang="en-US" dirty="0"/>
              <a:t> 어떤 경우에 </a:t>
            </a:r>
            <a:r>
              <a:rPr lang="en-US" altLang="ko-KR" dirty="0"/>
              <a:t>Thread</a:t>
            </a:r>
            <a:r>
              <a:rPr lang="ko-KR" altLang="en-US" dirty="0" err="1"/>
              <a:t>를</a:t>
            </a:r>
            <a:r>
              <a:rPr lang="ko-KR" altLang="en-US" dirty="0"/>
              <a:t> 새로 생성하고 어떤 경우에 </a:t>
            </a:r>
            <a:r>
              <a:rPr lang="en-US" altLang="ko-KR" dirty="0"/>
              <a:t>Service</a:t>
            </a:r>
            <a:r>
              <a:rPr lang="ko-KR" altLang="en-US" dirty="0"/>
              <a:t>앱을 만들어야 할까</a:t>
            </a:r>
            <a:r>
              <a:rPr lang="en-US" altLang="ko-KR" dirty="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Handler</a:t>
            </a:r>
            <a:r>
              <a:rPr lang="ko-KR" altLang="en-US"/>
              <a:t> 를 이용한 통신 방법 </a:t>
            </a:r>
            <a:r>
              <a:rPr lang="en-US" altLang="ko-KR"/>
              <a:t>2</a:t>
            </a:r>
            <a:r>
              <a:rPr lang="ko-KR" altLang="en-US"/>
              <a:t>가지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1759536"/>
            <a:ext cx="10455887" cy="47214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메시지 전송</a:t>
            </a:r>
          </a:p>
          <a:p>
            <a:pPr lvl="1">
              <a:defRPr/>
            </a:pPr>
            <a:r>
              <a:rPr lang="ko-KR" altLang="en-US" dirty="0" err="1"/>
              <a:t>핸들러</a:t>
            </a:r>
            <a:r>
              <a:rPr lang="ko-KR" altLang="en-US" dirty="0"/>
              <a:t> 메시지 수신</a:t>
            </a:r>
          </a:p>
          <a:p>
            <a:pPr lvl="2">
              <a:defRPr/>
            </a:pPr>
            <a:r>
              <a:rPr lang="en-US" altLang="ko-KR" dirty="0"/>
              <a:t>public void </a:t>
            </a:r>
            <a:r>
              <a:rPr lang="en-US" altLang="ko-KR" dirty="0" err="1"/>
              <a:t>handleMessage</a:t>
            </a:r>
            <a:r>
              <a:rPr lang="en-US" altLang="ko-KR" dirty="0"/>
              <a:t>(Message msg)</a:t>
            </a:r>
          </a:p>
          <a:p>
            <a:pPr lvl="1">
              <a:defRPr/>
            </a:pPr>
            <a:r>
              <a:rPr lang="ko-KR" altLang="en-US" dirty="0" err="1"/>
              <a:t>핸들러</a:t>
            </a:r>
            <a:r>
              <a:rPr lang="ko-KR" altLang="en-US" dirty="0"/>
              <a:t> 메시지 발신</a:t>
            </a:r>
          </a:p>
          <a:p>
            <a:pPr lvl="2">
              <a:defRPr/>
            </a:pPr>
            <a:r>
              <a:rPr lang="en-US" altLang="ko-KR" dirty="0" err="1"/>
              <a:t>Handler.sendMessage</a:t>
            </a:r>
            <a:r>
              <a:rPr lang="en-US" altLang="ko-KR" dirty="0"/>
              <a:t>(Message msg)</a:t>
            </a:r>
          </a:p>
          <a:p>
            <a:pPr lvl="0">
              <a:defRPr/>
            </a:pPr>
            <a:r>
              <a:rPr lang="en-US" altLang="ko-KR" dirty="0" err="1"/>
              <a:t>Runnalbe</a:t>
            </a:r>
            <a:r>
              <a:rPr lang="ko-KR" altLang="en-US" dirty="0"/>
              <a:t> 객체 사용</a:t>
            </a:r>
          </a:p>
          <a:p>
            <a:pPr lvl="1">
              <a:defRPr/>
            </a:pPr>
            <a:r>
              <a:rPr lang="ko-KR" altLang="en-US" dirty="0"/>
              <a:t>생성한 </a:t>
            </a:r>
            <a:r>
              <a:rPr lang="en-US" altLang="ko-KR" dirty="0" err="1"/>
              <a:t>Runnuable</a:t>
            </a:r>
            <a:r>
              <a:rPr lang="ko-KR" altLang="en-US" dirty="0"/>
              <a:t> 객체를 </a:t>
            </a:r>
            <a:r>
              <a:rPr lang="ko-KR" altLang="en-US" dirty="0" err="1"/>
              <a:t>핸들러의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 메서드로 전달 </a:t>
            </a:r>
            <a:r>
              <a:rPr lang="en-US" altLang="ko-KR" dirty="0"/>
              <a:t>:</a:t>
            </a:r>
            <a:r>
              <a:rPr lang="ko-KR" altLang="en-US" dirty="0"/>
              <a:t> 해당객체의 </a:t>
            </a:r>
            <a:r>
              <a:rPr lang="en-US" altLang="ko-KR" dirty="0"/>
              <a:t>run </a:t>
            </a:r>
            <a:r>
              <a:rPr lang="ko-KR" altLang="en-US" dirty="0"/>
              <a:t>메서드 실행</a:t>
            </a:r>
            <a:r>
              <a:rPr lang="en-US" altLang="ko-KR" dirty="0"/>
              <a:t>.</a:t>
            </a:r>
          </a:p>
          <a:p>
            <a:pPr marL="190500" lvl="1" indent="0">
              <a:buNone/>
              <a:defRPr/>
            </a:pPr>
            <a:r>
              <a:rPr lang="en-US" altLang="ko-KR" dirty="0"/>
              <a:t>=&gt;</a:t>
            </a:r>
            <a:r>
              <a:rPr lang="ko-KR" altLang="en-US" dirty="0"/>
              <a:t> 받는 쪽에서는 </a:t>
            </a:r>
            <a:r>
              <a:rPr lang="ko-KR" altLang="en-US" dirty="0" err="1"/>
              <a:t>핸들러만</a:t>
            </a:r>
            <a:r>
              <a:rPr lang="ko-KR" altLang="en-US" dirty="0"/>
              <a:t> 정의하면 수행할 수 있음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핸들러를 이용하여 </a:t>
            </a:r>
            <a:r>
              <a:rPr lang="en-US" altLang="ko-KR"/>
              <a:t>UI</a:t>
            </a:r>
            <a:r>
              <a:rPr lang="ko-KR" altLang="en-US"/>
              <a:t> 업데이트 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Gs21XXXcsmHandler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org.techtown.handler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979" y="0"/>
            <a:ext cx="10704042" cy="6858000"/>
          </a:xfrm>
          <a:prstGeom prst="rect">
            <a:avLst/>
          </a:prstGeom>
        </p:spPr>
      </p:pic>
      <p:sp>
        <p:nvSpPr>
          <p:cNvPr id="2" name="TextBox 26"/>
          <p:cNvSpPr txBox="1"/>
          <p:nvPr/>
        </p:nvSpPr>
        <p:spPr>
          <a:xfrm>
            <a:off x="6705600" y="415893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Thread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프로젝트의 레이아웃과 동일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494" y="0"/>
            <a:ext cx="6566011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486615" y="2905454"/>
            <a:ext cx="2932274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5245100" y="2900321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핸들러 객체 생성하기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953374" cy="67246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375616" y="3781754"/>
            <a:ext cx="5319875" cy="154239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042196" y="3781754"/>
            <a:ext cx="3349701" cy="6359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Runnable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post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메서드로 전달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205" y="0"/>
            <a:ext cx="3325592" cy="6858000"/>
          </a:xfrm>
          <a:prstGeom prst="rect">
            <a:avLst/>
          </a:prstGeom>
        </p:spPr>
      </p:pic>
      <p:sp>
        <p:nvSpPr>
          <p:cNvPr id="3" name="TextBox 26"/>
          <p:cNvSpPr txBox="1"/>
          <p:nvPr/>
        </p:nvSpPr>
        <p:spPr>
          <a:xfrm>
            <a:off x="6096000" y="1305253"/>
            <a:ext cx="3349701" cy="63594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value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값이 업데이트 되는 것을 볼수 있음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C9BE4-8C23-FD9F-ADF2-3F10F170DAB3}"/>
              </a:ext>
            </a:extLst>
          </p:cNvPr>
          <p:cNvSpPr txBox="1"/>
          <p:nvPr/>
        </p:nvSpPr>
        <p:spPr>
          <a:xfrm>
            <a:off x="5362833" y="345990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[</a:t>
            </a:r>
            <a:r>
              <a:rPr kumimoji="1" lang="ko-Kore-KR" altLang="en-US" sz="2800" dirty="0"/>
              <a:t>과제</a:t>
            </a:r>
            <a:r>
              <a:rPr kumimoji="1" lang="en-US" altLang="ko-Kore-KR" sz="2800" dirty="0"/>
              <a:t>1</a:t>
            </a:r>
            <a:r>
              <a:rPr kumimoji="1" lang="en-US" altLang="ko-KR" sz="2800" dirty="0"/>
              <a:t>4]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787EF-E7BE-5412-7CE7-8A75025BC0CB}"/>
              </a:ext>
            </a:extLst>
          </p:cNvPr>
          <p:cNvSpPr txBox="1"/>
          <p:nvPr/>
        </p:nvSpPr>
        <p:spPr>
          <a:xfrm>
            <a:off x="5928154" y="27826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동작 과정을 녹화하여 코드와 </a:t>
            </a:r>
            <a:br>
              <a:rPr lang="en-US" altLang="ko-KR" dirty="0"/>
            </a:br>
            <a:r>
              <a:rPr lang="ko-KR" altLang="en-US" dirty="0"/>
              <a:t>함께 제출</a:t>
            </a:r>
            <a:endParaRPr lang="ko-Kore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5204395" y="1952310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Networking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866C-8360-414A-81D8-08D33AAFA8E8}"/>
              </a:ext>
            </a:extLst>
          </p:cNvPr>
          <p:cNvSpPr txBox="1"/>
          <p:nvPr/>
        </p:nvSpPr>
        <p:spPr>
          <a:xfrm>
            <a:off x="1587116" y="3947985"/>
            <a:ext cx="2589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Volley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35403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2206" y="1272113"/>
            <a:ext cx="1141884" cy="642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네트워킹</a:t>
            </a:r>
            <a:r>
              <a:rPr lang="en-US" altLang="ko-KR"/>
              <a:t>?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4904947" y="1272113"/>
            <a:ext cx="2382105" cy="36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소켓과 웹으로 연결하기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684" y="1272113"/>
            <a:ext cx="1991252" cy="36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>
                <a:latin typeface="함초롬돋움"/>
                <a:ea typeface="함초롬돋움"/>
                <a:cs typeface="+mn-cs"/>
              </a:rPr>
              <a:t>Volley Json Gson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625" y="2041995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25310" y="2090573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93470" y="2090573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256189" y="3393856"/>
            <a:ext cx="1067456" cy="67331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2372578" y="2981488"/>
            <a:ext cx="1067456" cy="1476703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타원 14"/>
          <p:cNvSpPr/>
          <p:nvPr/>
        </p:nvSpPr>
        <p:spPr>
          <a:xfrm>
            <a:off x="4659039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타원 15"/>
          <p:cNvSpPr/>
          <p:nvPr/>
        </p:nvSpPr>
        <p:spPr>
          <a:xfrm>
            <a:off x="6402706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타원 16"/>
          <p:cNvSpPr/>
          <p:nvPr/>
        </p:nvSpPr>
        <p:spPr>
          <a:xfrm>
            <a:off x="6402706" y="3732157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타원 17"/>
          <p:cNvSpPr/>
          <p:nvPr/>
        </p:nvSpPr>
        <p:spPr>
          <a:xfrm>
            <a:off x="4659039" y="3667125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타원 18"/>
          <p:cNvSpPr/>
          <p:nvPr/>
        </p:nvSpPr>
        <p:spPr>
          <a:xfrm>
            <a:off x="8783512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타원 19"/>
          <p:cNvSpPr/>
          <p:nvPr/>
        </p:nvSpPr>
        <p:spPr>
          <a:xfrm>
            <a:off x="10573554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1" name="타원 20"/>
          <p:cNvSpPr/>
          <p:nvPr/>
        </p:nvSpPr>
        <p:spPr>
          <a:xfrm>
            <a:off x="9779137" y="3732157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366809" y="3525202"/>
            <a:ext cx="810481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컴퓨터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3078" y="3496627"/>
            <a:ext cx="595412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서버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95972" y="2813783"/>
            <a:ext cx="596118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소켓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7566" y="2798658"/>
            <a:ext cx="1014626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서버소켓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2706" y="3996837"/>
            <a:ext cx="1013459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웹페이지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8486" y="3860793"/>
            <a:ext cx="785451" cy="642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HTTP</a:t>
            </a:r>
          </a:p>
          <a:p>
            <a:pPr>
              <a:defRPr/>
            </a:pPr>
            <a:r>
              <a:rPr lang="ko-KR" altLang="en-US"/>
              <a:t>요청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83512" y="2798657"/>
            <a:ext cx="794828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Volley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573554" y="2798657"/>
            <a:ext cx="671661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43594" y="3996837"/>
            <a:ext cx="734871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Gson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1456668" y="3429000"/>
            <a:ext cx="78742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1323646" y="3556554"/>
            <a:ext cx="1048932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1352180" y="3956055"/>
            <a:ext cx="1020398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484069" y="2788937"/>
            <a:ext cx="929523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5493937" y="3188438"/>
            <a:ext cx="97873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484069" y="3961922"/>
            <a:ext cx="929523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493937" y="4361423"/>
            <a:ext cx="97873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Thread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737904"/>
            <a:ext cx="11301306" cy="388077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쓰레드는 하나의 프로세스 안에서 동시에 수행되어야 하는 작업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안드로이드의 쓰레드는 표준 자바의 쓰레드를 그대로 사용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</a:t>
            </a:r>
            <a:r>
              <a:rPr lang="ko-KR" altLang="en-US" dirty="0"/>
              <a:t> 직접 만든 쓰레드는 화면 레이아웃에 들어 있는 뷰들에 접근하지 못하게 되어 있음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     이유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관리하는 메인 스레드와 동시에 접근할 때 발생하는 문제를 방지 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  <a:defRPr/>
            </a:pPr>
            <a:r>
              <a:rPr lang="ko-KR" altLang="en-US" dirty="0">
                <a:sym typeface="Wingdings" pitchFamily="2" charset="2"/>
              </a:rPr>
              <a:t>     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  <a:defRPr/>
            </a:pPr>
            <a:endParaRPr lang="en-US" altLang="ko-KR" dirty="0">
              <a:sym typeface="Wingdings" pitchFamily="2" charset="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D905141-5420-6F9A-39CA-E71C77D5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92" y="3565176"/>
            <a:ext cx="3914274" cy="2726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3546-048D-C249-8B1B-BC55432C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네트워킹이란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0F3C9-1056-3C46-985B-97058F6D2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네트워킹은</a:t>
            </a:r>
            <a:r>
              <a:rPr kumimoji="1" lang="ko-KR" altLang="en-US" dirty="0"/>
              <a:t> 인터넷에 연결되어 있는 원격지의 서버 또는 원격지의 단말과 통신해서 데이터를 주고받는 동작을 포함합니다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단말의 데이터만 사용하는 것이 아니라 멀리 떨어져 있는 서버나 다른 사람의 단말의 데이터를 조회할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38391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A4A4-038D-2C44-9DDA-7FF34D95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8" y="179182"/>
            <a:ext cx="11302999" cy="93978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2-tier C/S(Client/Server)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1A6F5-9CD1-9D47-8BF7-A8F99B6E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원격지의</a:t>
            </a:r>
            <a:r>
              <a:rPr kumimoji="1" lang="ko-KR" altLang="en-US" dirty="0"/>
              <a:t> 서버를 연결하는 가장 단순한 방식은 클라이언트와 서버가 일대일로 연결하는 </a:t>
            </a:r>
            <a:r>
              <a:rPr kumimoji="1" lang="en-US" altLang="ko-KR" dirty="0"/>
              <a:t>‘2-tier C/S(Client/Server)’ </a:t>
            </a:r>
            <a:r>
              <a:rPr kumimoji="1" lang="ko-KR" altLang="en-US" dirty="0"/>
              <a:t>방식입니다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가장 많이 사용하는 네트워킹 방식이며 대부분 클라이언트가 서버에 연결되어 데이터를 요청하고 </a:t>
            </a:r>
            <a:r>
              <a:rPr kumimoji="1" lang="ko-KR" altLang="en-US" dirty="0" err="1"/>
              <a:t>응답받는</a:t>
            </a:r>
            <a:r>
              <a:rPr kumimoji="1" lang="ko-KR" altLang="en-US" dirty="0"/>
              <a:t> 단순한 개념으로 이해할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웹페이지를</a:t>
            </a:r>
            <a:r>
              <a:rPr kumimoji="1" lang="ko-KR" altLang="en-US" dirty="0"/>
              <a:t> 볼 때 사용하는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프로토콜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 전송을 위한 </a:t>
            </a:r>
            <a:r>
              <a:rPr kumimoji="1" lang="en-US" altLang="ko-KR" dirty="0"/>
              <a:t>FTP</a:t>
            </a:r>
            <a:r>
              <a:rPr kumimoji="1" lang="ko-KR" altLang="en-US" dirty="0"/>
              <a:t> 프로토콜 그리고 메일을 주고받는 </a:t>
            </a:r>
            <a:r>
              <a:rPr kumimoji="1" lang="en-US" altLang="ko-KR" dirty="0"/>
              <a:t>POP3</a:t>
            </a:r>
            <a:r>
              <a:rPr kumimoji="1" lang="ko-KR" altLang="en-US" dirty="0"/>
              <a:t> 프로토콜 등의 연결 방식은 모두 같은 방법으로 서버로 간편하게 접속하는 처리하는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BFE70B-D685-BD44-A4E7-622957FEB624}"/>
              </a:ext>
            </a:extLst>
          </p:cNvPr>
          <p:cNvGrpSpPr/>
          <p:nvPr/>
        </p:nvGrpSpPr>
        <p:grpSpPr>
          <a:xfrm>
            <a:off x="1531148" y="4568498"/>
            <a:ext cx="8876270" cy="1434747"/>
            <a:chOff x="1544595" y="3788569"/>
            <a:chExt cx="8876270" cy="1434747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321E8D7F-DC20-F044-805B-196C4C79E742}"/>
                </a:ext>
              </a:extLst>
            </p:cNvPr>
            <p:cNvSpPr/>
            <p:nvPr/>
          </p:nvSpPr>
          <p:spPr>
            <a:xfrm>
              <a:off x="1544595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클라이언트</a:t>
              </a:r>
              <a:endParaRPr kumimoji="1" lang="ko-Kore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DD3450E6-E95A-E34A-A3FC-1192A5EB5E45}"/>
                </a:ext>
              </a:extLst>
            </p:cNvPr>
            <p:cNvSpPr/>
            <p:nvPr/>
          </p:nvSpPr>
          <p:spPr>
            <a:xfrm>
              <a:off x="7961870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서버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B751CF8-27E0-D247-9CCE-035BC3900C62}"/>
                </a:ext>
              </a:extLst>
            </p:cNvPr>
            <p:cNvCxnSpPr/>
            <p:nvPr/>
          </p:nvCxnSpPr>
          <p:spPr>
            <a:xfrm>
              <a:off x="4448432" y="4176584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DD1AB75-FE43-324A-B7C6-2A26D32306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8432" y="4835611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585C3-2EDF-E54C-8FC0-7045B5C0DAC5}"/>
                </a:ext>
              </a:extLst>
            </p:cNvPr>
            <p:cNvSpPr txBox="1"/>
            <p:nvPr/>
          </p:nvSpPr>
          <p:spPr>
            <a:xfrm>
              <a:off x="4988859" y="3788569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요청</a:t>
              </a:r>
              <a:r>
                <a:rPr kumimoji="1" lang="en-US" altLang="ko-Kore-KR" dirty="0"/>
                <a:t>(Request)</a:t>
              </a:r>
              <a:endParaRPr kumimoji="1" lang="ko-Kore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7E10A8-39F4-CA44-9D5A-D7BF25CCFEDC}"/>
                </a:ext>
              </a:extLst>
            </p:cNvPr>
            <p:cNvSpPr txBox="1"/>
            <p:nvPr/>
          </p:nvSpPr>
          <p:spPr>
            <a:xfrm>
              <a:off x="4988508" y="4853984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응답</a:t>
              </a:r>
              <a:r>
                <a:rPr kumimoji="1" lang="en-US" altLang="ko-Kore-KR" dirty="0"/>
                <a:t>(Response)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31441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24D2-7F2F-8A44-8419-44E39834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</a:t>
            </a:r>
            <a:r>
              <a:rPr kumimoji="1" lang="ko-KR" altLang="en-US" dirty="0"/>
              <a:t> 알아보기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59ABC-1232-654A-8FBC-AAD907BB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6">
                    <a:lumMod val="75000"/>
                  </a:schemeClr>
                </a:solidFill>
              </a:rPr>
              <a:t>프로토콜</a:t>
            </a:r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? </a:t>
            </a:r>
            <a:r>
              <a:rPr lang="ko-KR" altLang="en-US" b="1" dirty="0"/>
              <a:t>프로토콜</a:t>
            </a:r>
            <a:r>
              <a:rPr lang="ko-KR" altLang="en-US" dirty="0"/>
              <a:t>은 컴퓨터 내부에서</a:t>
            </a:r>
            <a:r>
              <a:rPr lang="en-US" altLang="ko-KR" dirty="0"/>
              <a:t>, </a:t>
            </a:r>
            <a:r>
              <a:rPr lang="ko-KR" altLang="en-US" dirty="0"/>
              <a:t>또는 컴퓨터 사이에서 데이터의 교환 방식을 정의하는 규칙 체계입니다</a:t>
            </a:r>
            <a:r>
              <a:rPr lang="en-US" altLang="ko-KR" dirty="0"/>
              <a:t>. </a:t>
            </a:r>
            <a:r>
              <a:rPr lang="ko-KR" altLang="en-US" dirty="0"/>
              <a:t>기기 간 통신은 교환되는 데이터의 형식에 대해 상호 합의를 요구합니다</a:t>
            </a:r>
            <a:r>
              <a:rPr lang="en-US" altLang="ko-KR" dirty="0"/>
              <a:t>. </a:t>
            </a:r>
            <a:r>
              <a:rPr lang="ko-KR" altLang="en-US" dirty="0"/>
              <a:t>이런 형식을 정의하는 규칙의 집합을 </a:t>
            </a:r>
            <a:r>
              <a:rPr lang="ko-KR" altLang="en-US" b="1" dirty="0"/>
              <a:t>프로토콜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HTTP? </a:t>
            </a:r>
            <a:r>
              <a:rPr lang="en" altLang="ko-Kore-KR" dirty="0"/>
              <a:t>HTTP(Hypertext Transfer Protocol)</a:t>
            </a:r>
            <a:r>
              <a:rPr lang="ko-KR" altLang="en-US" dirty="0"/>
              <a:t>는 </a:t>
            </a:r>
            <a:r>
              <a:rPr lang="en" altLang="ko-Kore-KR" dirty="0"/>
              <a:t>HTML </a:t>
            </a:r>
            <a:r>
              <a:rPr lang="ko-KR" altLang="en-US" dirty="0"/>
              <a:t>등 </a:t>
            </a:r>
            <a:r>
              <a:rPr lang="ko-KR" altLang="en-US" dirty="0" err="1"/>
              <a:t>하이퍼미디어</a:t>
            </a:r>
            <a:r>
              <a:rPr lang="ko-KR" altLang="en-US" dirty="0"/>
              <a:t> 문서 전송을 위한 애플리케이션 계층 프로토콜로 웹브라우저와 </a:t>
            </a:r>
            <a:r>
              <a:rPr lang="ko-KR" altLang="en-US" dirty="0" err="1"/>
              <a:t>웹서버</a:t>
            </a:r>
            <a:r>
              <a:rPr lang="ko-KR" altLang="en-US" dirty="0"/>
              <a:t> 간 통신을 위해 설계됐지만 다른 용도로도 사용할 수 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FTP? </a:t>
            </a:r>
            <a:r>
              <a:rPr lang="en" altLang="ko-Kore-KR" dirty="0"/>
              <a:t>FTP(</a:t>
            </a:r>
            <a:r>
              <a:rPr lang="ko-KR" altLang="en-US" dirty="0"/>
              <a:t>파일 전송 프로토콜</a:t>
            </a:r>
            <a:r>
              <a:rPr lang="en-US" altLang="ko-KR" dirty="0"/>
              <a:t>)</a:t>
            </a:r>
            <a:r>
              <a:rPr lang="ko-KR" altLang="en-US" dirty="0"/>
              <a:t>는 컴퓨터에서 컴퓨터 네트워크의 클라이언트로 컴퓨터 파일을 전송하는 데 사용되는 표준 통신 프로토콜입니다</a:t>
            </a:r>
            <a:r>
              <a:rPr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286258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A4A4-038D-2C44-9DDA-7FF34D95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39163" cy="1320800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3-tier C/S(Client/Server)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1A6F5-9CD1-9D47-8BF7-A8F99B6E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1930400"/>
            <a:ext cx="11302999" cy="4960939"/>
          </a:xfrm>
        </p:spPr>
        <p:txBody>
          <a:bodyPr/>
          <a:lstStyle/>
          <a:p>
            <a:r>
              <a:rPr kumimoji="1" lang="en-US" altLang="ko-KR" dirty="0"/>
              <a:t>‘3-tier C/S(Client/Server)’ </a:t>
            </a:r>
            <a:r>
              <a:rPr kumimoji="1" lang="ko-KR" altLang="en-US" dirty="0"/>
              <a:t>응용 서버와 데이터 서버로 서버를 구성하면 데이터베이스를 분리할 수 있어 중간에 비즈니스 </a:t>
            </a:r>
            <a:r>
              <a:rPr kumimoji="1" lang="ko-KR" altLang="en-US" dirty="0" err="1"/>
              <a:t>로직</a:t>
            </a:r>
            <a:r>
              <a:rPr kumimoji="1" lang="en-US" altLang="ko-KR" dirty="0"/>
              <a:t>(Business Logic)</a:t>
            </a:r>
            <a:r>
              <a:rPr kumimoji="1" lang="ko-KR" altLang="en-US" dirty="0"/>
              <a:t>을 처리하는 응용 서버가 좀 더 다양한 역할을 할 수 있다는 장점이 생깁니다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1E8D7F-DC20-F044-805B-196C4C79E742}"/>
              </a:ext>
            </a:extLst>
          </p:cNvPr>
          <p:cNvSpPr/>
          <p:nvPr/>
        </p:nvSpPr>
        <p:spPr>
          <a:xfrm>
            <a:off x="457202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클라이언트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D3450E6-E95A-E34A-A3FC-1192A5EB5E45}"/>
              </a:ext>
            </a:extLst>
          </p:cNvPr>
          <p:cNvSpPr/>
          <p:nvPr/>
        </p:nvSpPr>
        <p:spPr>
          <a:xfrm>
            <a:off x="4899015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응용</a:t>
            </a:r>
            <a:r>
              <a:rPr kumimoji="1" lang="ko-KR" altLang="en-US" dirty="0"/>
              <a:t> 서버</a:t>
            </a:r>
            <a:endParaRPr kumimoji="1" lang="ko-Kore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751CF8-27E0-D247-9CCE-035BC3900C62}"/>
              </a:ext>
            </a:extLst>
          </p:cNvPr>
          <p:cNvCxnSpPr>
            <a:cxnSpLocks/>
          </p:cNvCxnSpPr>
          <p:nvPr/>
        </p:nvCxnSpPr>
        <p:spPr>
          <a:xfrm>
            <a:off x="3112450" y="3905121"/>
            <a:ext cx="1499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D1AB75-FE43-324A-B7C6-2A26D32306CE}"/>
              </a:ext>
            </a:extLst>
          </p:cNvPr>
          <p:cNvCxnSpPr>
            <a:cxnSpLocks/>
          </p:cNvCxnSpPr>
          <p:nvPr/>
        </p:nvCxnSpPr>
        <p:spPr>
          <a:xfrm flipH="1">
            <a:off x="3123165" y="4495344"/>
            <a:ext cx="14890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585C3-2EDF-E54C-8FC0-7045B5C0DAC5}"/>
              </a:ext>
            </a:extLst>
          </p:cNvPr>
          <p:cNvSpPr txBox="1"/>
          <p:nvPr/>
        </p:nvSpPr>
        <p:spPr>
          <a:xfrm>
            <a:off x="3032618" y="3429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요청</a:t>
            </a:r>
            <a:r>
              <a:rPr kumimoji="1" lang="en-US" altLang="ko-Kore-KR" dirty="0"/>
              <a:t>(Request)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E10A8-39F4-CA44-9D5A-D7BF25CCFEDC}"/>
              </a:ext>
            </a:extLst>
          </p:cNvPr>
          <p:cNvSpPr txBox="1"/>
          <p:nvPr/>
        </p:nvSpPr>
        <p:spPr>
          <a:xfrm>
            <a:off x="2988123" y="462991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응답</a:t>
            </a:r>
            <a:r>
              <a:rPr kumimoji="1" lang="en-US" altLang="ko-Kore-KR" dirty="0"/>
              <a:t>(Response)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FB016FD-20FC-B642-A009-AB99B5FE6108}"/>
              </a:ext>
            </a:extLst>
          </p:cNvPr>
          <p:cNvSpPr/>
          <p:nvPr/>
        </p:nvSpPr>
        <p:spPr>
          <a:xfrm>
            <a:off x="9242374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서버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1CCB08-3AE7-4240-B833-2CE4E512D41C}"/>
              </a:ext>
            </a:extLst>
          </p:cNvPr>
          <p:cNvCxnSpPr>
            <a:cxnSpLocks/>
          </p:cNvCxnSpPr>
          <p:nvPr/>
        </p:nvCxnSpPr>
        <p:spPr>
          <a:xfrm>
            <a:off x="7552234" y="3910935"/>
            <a:ext cx="1499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062583-8F7C-3B41-9D47-E16C9DD9EFF0}"/>
              </a:ext>
            </a:extLst>
          </p:cNvPr>
          <p:cNvCxnSpPr>
            <a:cxnSpLocks/>
          </p:cNvCxnSpPr>
          <p:nvPr/>
        </p:nvCxnSpPr>
        <p:spPr>
          <a:xfrm flipH="1">
            <a:off x="7562949" y="4501158"/>
            <a:ext cx="14890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5F92BA-5706-A94E-99DE-28E31468A284}"/>
              </a:ext>
            </a:extLst>
          </p:cNvPr>
          <p:cNvSpPr txBox="1"/>
          <p:nvPr/>
        </p:nvSpPr>
        <p:spPr>
          <a:xfrm>
            <a:off x="7472402" y="3434814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데이터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요청</a:t>
            </a:r>
            <a:r>
              <a:rPr kumimoji="1" lang="en-US" altLang="ko-Kore-KR" sz="1400" dirty="0"/>
              <a:t>(Request)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105D4-1779-8E4A-9EEE-290A5068FBEC}"/>
              </a:ext>
            </a:extLst>
          </p:cNvPr>
          <p:cNvSpPr txBox="1"/>
          <p:nvPr/>
        </p:nvSpPr>
        <p:spPr>
          <a:xfrm>
            <a:off x="7546607" y="462991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응답</a:t>
            </a:r>
            <a:r>
              <a:rPr kumimoji="1" lang="en-US" altLang="ko-Kore-KR" sz="1400" dirty="0"/>
              <a:t>(Response)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59589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8B310-DA8F-5F4C-8D19-3AF02A3E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864353"/>
            <a:ext cx="11302999" cy="4960939"/>
          </a:xfrm>
        </p:spPr>
        <p:txBody>
          <a:bodyPr/>
          <a:lstStyle/>
          <a:p>
            <a:r>
              <a:rPr kumimoji="1" lang="ko-KR" altLang="en-US" dirty="0"/>
              <a:t>서버를 두지 않고 </a:t>
            </a:r>
            <a:r>
              <a:rPr kumimoji="1" lang="ko-KR" altLang="en-US" dirty="0" err="1"/>
              <a:t>단말끼리</a:t>
            </a:r>
            <a:r>
              <a:rPr kumimoji="1" lang="ko-KR" altLang="en-US" dirty="0"/>
              <a:t> 서버와 클라이언트 역할을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정보 검색이나 파일 송수신으로 정보를 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8AFF95-8540-CD4F-8624-7297AA2F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45336"/>
            <a:ext cx="11302999" cy="93978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Peer-to-Peer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92FDCE-AC9F-4C47-8955-50B42EC0F933}"/>
              </a:ext>
            </a:extLst>
          </p:cNvPr>
          <p:cNvGrpSpPr/>
          <p:nvPr/>
        </p:nvGrpSpPr>
        <p:grpSpPr>
          <a:xfrm>
            <a:off x="1315995" y="4232321"/>
            <a:ext cx="8876270" cy="1434747"/>
            <a:chOff x="1544595" y="3788569"/>
            <a:chExt cx="8876270" cy="1434747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B70150A-D81D-B341-A7DD-B8C085D823BC}"/>
                </a:ext>
              </a:extLst>
            </p:cNvPr>
            <p:cNvSpPr/>
            <p:nvPr/>
          </p:nvSpPr>
          <p:spPr>
            <a:xfrm>
              <a:off x="1544595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 </a:t>
              </a:r>
              <a:r>
                <a:rPr kumimoji="1" lang="ko-KR" altLang="en-US" dirty="0"/>
                <a:t>단말</a:t>
              </a:r>
              <a:endParaRPr kumimoji="1" lang="ko-Kore-KR" altLang="en-US" dirty="0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9C537C6E-3D0A-E447-AEE4-5C10F0297E8D}"/>
                </a:ext>
              </a:extLst>
            </p:cNvPr>
            <p:cNvSpPr/>
            <p:nvPr/>
          </p:nvSpPr>
          <p:spPr>
            <a:xfrm>
              <a:off x="7961870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단말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60D2FFE-4AB5-8D42-B53E-E8B966C409B2}"/>
                </a:ext>
              </a:extLst>
            </p:cNvPr>
            <p:cNvCxnSpPr/>
            <p:nvPr/>
          </p:nvCxnSpPr>
          <p:spPr>
            <a:xfrm>
              <a:off x="4448432" y="4176584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B86A39-906B-2649-9ED3-3F0BD5BE92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8432" y="4835611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93C38-8F2C-6445-84F7-FD5C8275FA05}"/>
                </a:ext>
              </a:extLst>
            </p:cNvPr>
            <p:cNvSpPr txBox="1"/>
            <p:nvPr/>
          </p:nvSpPr>
          <p:spPr>
            <a:xfrm>
              <a:off x="4988859" y="3788569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요청</a:t>
              </a:r>
              <a:r>
                <a:rPr kumimoji="1" lang="en-US" altLang="ko-Kore-KR" dirty="0"/>
                <a:t>(Request)</a:t>
              </a:r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FAC972-5035-3F4C-AFBC-B24C9538BAD0}"/>
                </a:ext>
              </a:extLst>
            </p:cNvPr>
            <p:cNvSpPr txBox="1"/>
            <p:nvPr/>
          </p:nvSpPr>
          <p:spPr>
            <a:xfrm>
              <a:off x="4988508" y="4853984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응답</a:t>
              </a:r>
              <a:r>
                <a:rPr kumimoji="1" lang="en-US" altLang="ko-Kore-KR" dirty="0"/>
                <a:t>(Response)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584567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E34D-DEC4-804B-9A9F-809555D1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HTTP</a:t>
            </a:r>
            <a:r>
              <a:rPr kumimoji="1" lang="ko-KR" altLang="en-US" dirty="0"/>
              <a:t> 프로토콜과 소켓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03BA3-2FD6-F04E-9075-C6313E86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1246936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HTTP </a:t>
            </a:r>
            <a:r>
              <a:rPr kumimoji="1" lang="ko-Kore-KR" altLang="en-US" dirty="0"/>
              <a:t>프로토콜은</a:t>
            </a:r>
            <a:r>
              <a:rPr kumimoji="1" lang="ko-KR" altLang="en-US" dirty="0"/>
              <a:t> 소켓으로 웹 서버에 연결한 후에 요청을 전송하고 응답을 받은 다음 연결을 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이런 특성을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비연결성</a:t>
            </a:r>
            <a:r>
              <a:rPr kumimoji="1" lang="en-US" altLang="ko-KR" dirty="0"/>
              <a:t>(Stateless)＇</a:t>
            </a:r>
            <a:r>
              <a:rPr kumimoji="1" lang="ko-KR" altLang="en-US" dirty="0"/>
              <a:t> 이라고 하는데 이런 특성 때문에 실시간으로 데이터를 처리하는 앱은 응답 속도를 높이기 위해 연결성이 있는 소켓 연결을 선호했으나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지금은 인터넷 속도가 빨라져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프로토콜을 사용하는 웹이 일반적이 되었고 결국 속도가 그렇게 느리지 않으면서도 국제 표준을 따를 수 있게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09395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D842-CD12-0D43-9362-DD4424E3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소켓</a:t>
            </a:r>
            <a:r>
              <a:rPr kumimoji="1" lang="ko-KR" altLang="en-US" dirty="0"/>
              <a:t> 사용하기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E155C-07AA-294A-9789-5D33EDF00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TCT/IP </a:t>
            </a:r>
            <a:r>
              <a:rPr kumimoji="1" lang="ko-KR" altLang="en-US" dirty="0"/>
              <a:t>수준의 통신 방식을 제공하는 소켓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ore-KR" dirty="0"/>
              <a:t> </a:t>
            </a:r>
            <a:r>
              <a:rPr kumimoji="1" lang="ko-KR" altLang="en-US" dirty="0"/>
              <a:t>소켓 연결은 </a:t>
            </a:r>
            <a:r>
              <a:rPr kumimoji="1" lang="en-US" altLang="ko-Kore-KR" dirty="0"/>
              <a:t>IP</a:t>
            </a:r>
            <a:r>
              <a:rPr kumimoji="1" lang="ko-KR" altLang="en-US" dirty="0"/>
              <a:t> 주소로 목적지 호스트를 찾아내고 포트로 통신 </a:t>
            </a:r>
            <a:r>
              <a:rPr kumimoji="1" lang="ko-KR" altLang="en-US" dirty="0" err="1"/>
              <a:t>접속점을</a:t>
            </a:r>
            <a:r>
              <a:rPr kumimoji="1" lang="ko-KR" altLang="en-US" dirty="0"/>
              <a:t> 찾아냄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주로 </a:t>
            </a:r>
            <a:r>
              <a:rPr kumimoji="1" lang="en-US" altLang="ko-KR" dirty="0"/>
              <a:t>TCP</a:t>
            </a:r>
            <a:r>
              <a:rPr kumimoji="1" lang="ko-KR" altLang="en-US" dirty="0"/>
              <a:t>연결을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표준 자바에서 사용하던 </a:t>
            </a:r>
            <a:r>
              <a:rPr kumimoji="1" lang="en-US" altLang="ko-KR" dirty="0" err="1"/>
              <a:t>java.net</a:t>
            </a:r>
            <a:r>
              <a:rPr kumimoji="1" lang="ko-KR" altLang="en-US" dirty="0"/>
              <a:t> 패키지의 클래스들을 그대로 사용 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화면 구성을 위한 </a:t>
            </a:r>
            <a:r>
              <a:rPr kumimoji="1" lang="ko-KR" altLang="en-US" dirty="0" err="1"/>
              <a:t>액티비티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소켓 연결에 필요한 자바 코드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소켓 연결 등을 시도하거나 응답을 받아 처리할 때 스레드를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스레드를 사용하면서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업데이트하려면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사용해야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164418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기억하나요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r>
              <a:rPr lang="ko-KR" altLang="en-US" dirty="0"/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315" y="1930400"/>
            <a:ext cx="11123370" cy="388077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대기 시간이 길어지는 네트워크 요청 등의 기능을 수행할 때 화면에 보이는 </a:t>
            </a:r>
            <a:r>
              <a:rPr lang="en-US" altLang="ko-KR" dirty="0"/>
              <a:t>UI</a:t>
            </a:r>
            <a:r>
              <a:rPr lang="ko-KR" altLang="en-US" dirty="0"/>
              <a:t>도 멈춤 상태로 있게 되는 문제가 생김</a:t>
            </a:r>
          </a:p>
          <a:p>
            <a:pPr>
              <a:defRPr/>
            </a:pPr>
            <a:r>
              <a:rPr lang="ko-KR" altLang="en-US" dirty="0"/>
              <a:t>이를 위해 하나의 프로세스 안에서 여러 개의 작업이 동시 수행되는 멀티 스레드 방식을 사용</a:t>
            </a:r>
          </a:p>
          <a:p>
            <a:pPr>
              <a:defRPr/>
            </a:pPr>
            <a:r>
              <a:rPr lang="ko-KR" altLang="en-US" dirty="0"/>
              <a:t>스레드는 동시 수행이 가능한 작업 단위</a:t>
            </a:r>
          </a:p>
          <a:p>
            <a:pPr>
              <a:defRPr/>
            </a:pPr>
            <a:r>
              <a:rPr lang="ko-KR" altLang="en-US" dirty="0"/>
              <a:t>수행 중인 작업 이외의 기능을 동시에 처리할 때 새로운 스레드를 만들어 처리</a:t>
            </a:r>
          </a:p>
          <a:p>
            <a:pPr>
              <a:defRPr/>
            </a:pPr>
            <a:r>
              <a:rPr lang="ko-KR" altLang="en-US" dirty="0"/>
              <a:t>메모리 리소스 공유</a:t>
            </a:r>
          </a:p>
          <a:p>
            <a:pPr>
              <a:defRPr/>
            </a:pPr>
            <a:r>
              <a:rPr lang="ko-KR" altLang="en-US" dirty="0"/>
              <a:t>그러나 </a:t>
            </a:r>
            <a:r>
              <a:rPr lang="en-US" altLang="ko-KR" dirty="0"/>
              <a:t>UI</a:t>
            </a:r>
            <a:r>
              <a:rPr lang="ko-KR" altLang="en-US" dirty="0"/>
              <a:t>객체는 직접 접근할 수 없으므로 </a:t>
            </a:r>
            <a:r>
              <a:rPr lang="ko-KR" altLang="en-US" dirty="0" err="1"/>
              <a:t>핸들러</a:t>
            </a:r>
            <a:r>
              <a:rPr lang="en-US" altLang="ko-KR" dirty="0"/>
              <a:t>(Handler)</a:t>
            </a:r>
            <a:r>
              <a:rPr lang="ko-KR" altLang="en-US" dirty="0"/>
              <a:t>객체를 사용</a:t>
            </a:r>
          </a:p>
          <a:p>
            <a:pPr>
              <a:defRPr/>
            </a:pPr>
            <a:r>
              <a:rPr lang="ko-KR" altLang="en-US" dirty="0"/>
              <a:t>메인 스레드에서 이미 </a:t>
            </a:r>
            <a:r>
              <a:rPr lang="en-US" altLang="ko-KR" dirty="0"/>
              <a:t>UI</a:t>
            </a:r>
            <a:r>
              <a:rPr lang="ko-KR" altLang="en-US" dirty="0"/>
              <a:t>에 접근하고 있으므로 새로 생성한 다른 스레드에서 </a:t>
            </a:r>
            <a:r>
              <a:rPr lang="ko-KR" altLang="en-US" dirty="0" err="1"/>
              <a:t>핸들러</a:t>
            </a:r>
            <a:r>
              <a:rPr lang="ko-KR" altLang="en-US" dirty="0"/>
              <a:t> 객체를 사용해서 메시지를 전달함으로써 메인 스레드에서 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6E3AA-E0BD-CA47-A705-CD53505B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이제 만들어 보자</a:t>
            </a:r>
            <a:r>
              <a:rPr kumimoji="1" lang="en-US" altLang="ko-KR" dirty="0"/>
              <a:t>.~!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73645-C41A-B74E-884F-80A61B55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520786"/>
            <a:ext cx="11302999" cy="49609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ore-KR" dirty="0" err="1"/>
              <a:t>SampleSocket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프로젝트를 만들고 패키지 이름을 </a:t>
            </a:r>
            <a:r>
              <a:rPr kumimoji="1" lang="en-US" altLang="ko-KR" dirty="0" err="1"/>
              <a:t>org.techtown.socket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ko-Kore-KR" dirty="0" err="1"/>
              <a:t>activity_main.xml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파일을 열어서 최상위 레이아웃은 </a:t>
            </a:r>
            <a:r>
              <a:rPr kumimoji="1" lang="en-US" altLang="ko-KR" dirty="0" err="1"/>
              <a:t>LinearLayout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ko-Kore-KR" dirty="0"/>
              <a:t>orientation </a:t>
            </a:r>
            <a:r>
              <a:rPr kumimoji="1" lang="ko-KR" altLang="en-US" dirty="0"/>
              <a:t>속성값은 </a:t>
            </a:r>
            <a:r>
              <a:rPr kumimoji="1" lang="en-US" altLang="ko-KR" dirty="0" err="1"/>
              <a:t>vertiacal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메인 화면은 위쪽과 아래쪽을 분할하여 위쪽은 클라이언트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아래쪽은 서버 쪽으로 사용할 예정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리니어</a:t>
            </a:r>
            <a:r>
              <a:rPr kumimoji="1" lang="ko-KR" altLang="en-US" dirty="0"/>
              <a:t> 레이아웃을 두 개 추가하고 위쪽과 아래쪽 공간을 나눠 가질 수 있도록 </a:t>
            </a:r>
            <a:r>
              <a:rPr kumimoji="1" lang="en-US" altLang="ko-KR" dirty="0" err="1"/>
              <a:t>layout_height</a:t>
            </a:r>
            <a:r>
              <a:rPr kumimoji="1" lang="en-US" altLang="ko-KR" dirty="0"/>
              <a:t> </a:t>
            </a:r>
            <a:r>
              <a:rPr kumimoji="1" lang="ko-KR" altLang="en-US" dirty="0"/>
              <a:t>속성 값은 </a:t>
            </a:r>
            <a:r>
              <a:rPr kumimoji="1" lang="en-US" altLang="ko-KR" dirty="0"/>
              <a:t>0dp, </a:t>
            </a:r>
            <a:r>
              <a:rPr kumimoji="1" lang="en-US" altLang="ko-KR" dirty="0" err="1"/>
              <a:t>layout_weight</a:t>
            </a:r>
            <a:r>
              <a:rPr kumimoji="1" lang="ko-KR" altLang="en-US" dirty="0"/>
              <a:t> 속성 값은 </a:t>
            </a:r>
            <a:r>
              <a:rPr kumimoji="1" lang="en-US" altLang="ko-KR" dirty="0"/>
              <a:t>1dp</a:t>
            </a:r>
            <a:r>
              <a:rPr kumimoji="1" lang="ko-KR" altLang="en-US" dirty="0"/>
              <a:t>로 각각 설정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위쪽 레이아웃에는 </a:t>
            </a:r>
            <a:r>
              <a:rPr kumimoji="1" lang="ko-KR" altLang="en-US" dirty="0" err="1"/>
              <a:t>입력상자와</a:t>
            </a:r>
            <a:r>
              <a:rPr kumimoji="1" lang="ko-KR" altLang="en-US" dirty="0"/>
              <a:t> 버튼을 하나씩 추가하고 </a:t>
            </a:r>
            <a:r>
              <a:rPr kumimoji="1" lang="ko-KR" altLang="en-US" dirty="0" err="1"/>
              <a:t>스크롤뷰에</a:t>
            </a:r>
            <a:r>
              <a:rPr kumimoji="1" lang="ko-KR" altLang="en-US" dirty="0"/>
              <a:t> 포함된 </a:t>
            </a:r>
            <a:r>
              <a:rPr kumimoji="1" lang="ko-KR" altLang="en-US" dirty="0" err="1"/>
              <a:t>텍스트뷰를</a:t>
            </a:r>
            <a:r>
              <a:rPr kumimoji="1" lang="ko-KR" altLang="en-US" dirty="0"/>
              <a:t> 배치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아래쪽</a:t>
            </a:r>
            <a:r>
              <a:rPr kumimoji="1" lang="ko-KR" altLang="en-US" dirty="0"/>
              <a:t> 레이아웃에는 버튼 하나와 </a:t>
            </a:r>
            <a:r>
              <a:rPr kumimoji="1" lang="ko-KR" altLang="en-US" dirty="0" err="1"/>
              <a:t>스크롤뷰에</a:t>
            </a:r>
            <a:r>
              <a:rPr kumimoji="1" lang="ko-KR" altLang="en-US" dirty="0"/>
              <a:t> 포함된 텍스트를 배치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위쪽 레이아웃의 버튼은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전송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글자가 표시되도록 하고 아래쪽 레이아웃의 버튼에는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서버 시작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글자 입력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각각의 레이아웃에 넣은 </a:t>
            </a:r>
            <a:r>
              <a:rPr kumimoji="1" lang="ko-KR" altLang="en-US" dirty="0" err="1"/>
              <a:t>텍스트뷰의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textSize</a:t>
            </a:r>
            <a:r>
              <a:rPr kumimoji="1" lang="ko-KR" altLang="en-US" dirty="0"/>
              <a:t>속성 값은 모두 </a:t>
            </a:r>
            <a:r>
              <a:rPr kumimoji="1" lang="en-US" altLang="ko-KR" dirty="0"/>
              <a:t>20sp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1474240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52AFDA-90E3-E643-BDC9-1A8BF4A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4"/>
            <a:ext cx="12192000" cy="643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A9F1F0-097A-D2F1-BF1D-0676A6ED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01" y="1682754"/>
            <a:ext cx="10209797" cy="397375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A4265FD-A80B-A7DD-D104-FDC052C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29110046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FA820C-D70B-D64F-8245-D92CCDC4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98"/>
            <a:ext cx="12192000" cy="59732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E8E6D1-8FB1-6441-8436-E128DDDCEC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29402" y="4954489"/>
            <a:ext cx="605116" cy="182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A46ACA-5217-3B44-8F10-C64F298D98E2}"/>
              </a:ext>
            </a:extLst>
          </p:cNvPr>
          <p:cNvSpPr txBox="1"/>
          <p:nvPr/>
        </p:nvSpPr>
        <p:spPr>
          <a:xfrm>
            <a:off x="7234518" y="480060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핸들러 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ADF2A-DAD0-2647-A7B1-3BFB1CC75E77}"/>
              </a:ext>
            </a:extLst>
          </p:cNvPr>
          <p:cNvSpPr/>
          <p:nvPr/>
        </p:nvSpPr>
        <p:spPr>
          <a:xfrm>
            <a:off x="5002306" y="336176"/>
            <a:ext cx="1775012" cy="43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줄무늬가 있는 오른쪽 화살표[S] 10">
            <a:extLst>
              <a:ext uri="{FF2B5EF4-FFF2-40B4-BE49-F238E27FC236}">
                <a16:creationId xmlns:a16="http://schemas.microsoft.com/office/drawing/2014/main" id="{ADE6492F-5AD0-F546-A034-7BBEECF7C09A}"/>
              </a:ext>
            </a:extLst>
          </p:cNvPr>
          <p:cNvSpPr/>
          <p:nvPr/>
        </p:nvSpPr>
        <p:spPr>
          <a:xfrm rot="5400000">
            <a:off x="11295529" y="6252882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04583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F50CAF-C2AC-0F4D-A537-FF0D091C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4" y="0"/>
            <a:ext cx="115281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337FE-3C1D-4646-AA80-25E9BAB41B97}"/>
              </a:ext>
            </a:extLst>
          </p:cNvPr>
          <p:cNvSpPr txBox="1"/>
          <p:nvPr/>
        </p:nvSpPr>
        <p:spPr>
          <a:xfrm>
            <a:off x="6384000" y="2223126"/>
            <a:ext cx="58080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소켓전송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,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네트워킹 전송은 두가지를 기억해야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ore-KR" altLang="en-US" sz="1400" dirty="0">
                <a:solidFill>
                  <a:srgbClr val="FF0000"/>
                </a:solidFill>
              </a:rPr>
              <a:t>스레드를 이용해야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UI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에 접근하고자 할 때는 핸들러를 써야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ore-KR" altLang="en-US" sz="1400" dirty="0">
                <a:solidFill>
                  <a:srgbClr val="FF0000"/>
                </a:solidFill>
              </a:rPr>
              <a:t>인터넷이라는 권한이 필요하다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endParaRPr kumimoji="1" lang="en-US" altLang="ko-Kore-KR" sz="1400" dirty="0">
              <a:solidFill>
                <a:srgbClr val="FF0000"/>
              </a:solidFill>
            </a:endParaRPr>
          </a:p>
          <a:p>
            <a:r>
              <a:rPr kumimoji="1" lang="en-US" altLang="ko-Kore-KR" sz="1400" dirty="0">
                <a:solidFill>
                  <a:srgbClr val="FF0000"/>
                </a:solidFill>
              </a:rPr>
              <a:t>Runnable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 객체를 만들면서 바로 쓰레드를 사용할 수 있다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ore-KR" sz="1400" dirty="0">
                <a:solidFill>
                  <a:srgbClr val="FF0000"/>
                </a:solidFill>
              </a:rPr>
              <a:t>data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변수를 사용하기 위해 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final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선언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E098B4-D08D-D84D-B73E-8AA0EB8993E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644414" y="2314271"/>
            <a:ext cx="739586" cy="601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줄무늬가 있는 오른쪽 화살표[S] 7">
            <a:extLst>
              <a:ext uri="{FF2B5EF4-FFF2-40B4-BE49-F238E27FC236}">
                <a16:creationId xmlns:a16="http://schemas.microsoft.com/office/drawing/2014/main" id="{91AFA8DA-251B-EA40-AF54-452162380672}"/>
              </a:ext>
            </a:extLst>
          </p:cNvPr>
          <p:cNvSpPr/>
          <p:nvPr/>
        </p:nvSpPr>
        <p:spPr>
          <a:xfrm rot="5400000">
            <a:off x="11301579" y="6205817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50757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E9C577-ACFC-7E45-8E6F-E9854D0B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9" y="0"/>
            <a:ext cx="11178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5FBF-EFD4-2645-BB31-5053C17F03C4}"/>
              </a:ext>
            </a:extLst>
          </p:cNvPr>
          <p:cNvSpPr txBox="1"/>
          <p:nvPr/>
        </p:nvSpPr>
        <p:spPr>
          <a:xfrm>
            <a:off x="6850028" y="196065"/>
            <a:ext cx="496802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통신을 하기 위해 하드웨어 관점으로 보면 이더넷 관점 있음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이터넷은 포트를 가지고 있다</a:t>
            </a:r>
            <a:r>
              <a:rPr kumimoji="1" lang="en-US" altLang="ko-Kore-KR" sz="1400" dirty="0"/>
              <a:t>. </a:t>
            </a:r>
          </a:p>
          <a:p>
            <a:r>
              <a:rPr kumimoji="1" lang="ko-Kore-KR" altLang="en-US" sz="1400" dirty="0"/>
              <a:t>포트를 지정해서 주고 받는다</a:t>
            </a:r>
            <a:r>
              <a:rPr kumimoji="1" lang="en-US" altLang="ko-Kore-KR" sz="140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754B47-8CD3-A549-8728-E27AEA093F64}"/>
              </a:ext>
            </a:extLst>
          </p:cNvPr>
          <p:cNvCxnSpPr>
            <a:cxnSpLocks/>
          </p:cNvCxnSpPr>
          <p:nvPr/>
        </p:nvCxnSpPr>
        <p:spPr>
          <a:xfrm flipH="1">
            <a:off x="4338921" y="376518"/>
            <a:ext cx="2411503" cy="109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5DC3379-3FBC-E24B-9AEF-A9FE50A820FD}"/>
              </a:ext>
            </a:extLst>
          </p:cNvPr>
          <p:cNvCxnSpPr>
            <a:cxnSpLocks/>
          </p:cNvCxnSpPr>
          <p:nvPr/>
        </p:nvCxnSpPr>
        <p:spPr>
          <a:xfrm flipH="1" flipV="1">
            <a:off x="7531473" y="1519518"/>
            <a:ext cx="156995" cy="249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047C18-986F-ED4E-A330-304CC0F6007E}"/>
              </a:ext>
            </a:extLst>
          </p:cNvPr>
          <p:cNvSpPr txBox="1"/>
          <p:nvPr/>
        </p:nvSpPr>
        <p:spPr>
          <a:xfrm>
            <a:off x="7688468" y="1644134"/>
            <a:ext cx="4264309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통로를 만드는 것</a:t>
            </a:r>
            <a:r>
              <a:rPr kumimoji="1" lang="en-US" altLang="ko-Kore-KR" sz="1400" dirty="0"/>
              <a:t>. </a:t>
            </a:r>
            <a:r>
              <a:rPr kumimoji="1" lang="en-US" altLang="ko-Kore-KR" sz="1400" dirty="0" err="1"/>
              <a:t>ObjectOutputStream</a:t>
            </a:r>
            <a:r>
              <a:rPr kumimoji="1" lang="en-US" altLang="ko-Kore-KR" sz="1400" dirty="0"/>
              <a:t> </a:t>
            </a:r>
          </a:p>
          <a:p>
            <a:r>
              <a:rPr kumimoji="1" lang="en-US" altLang="ko-Kore-KR" sz="1400" dirty="0"/>
              <a:t>                              </a:t>
            </a:r>
            <a:r>
              <a:rPr kumimoji="1" lang="en-US" altLang="ko-Kore-KR" sz="1400" dirty="0" err="1"/>
              <a:t>ObjectInputStream</a:t>
            </a:r>
            <a:r>
              <a:rPr kumimoji="1" lang="en-US" altLang="ko-Kore-KR" sz="1400" dirty="0"/>
              <a:t>  </a:t>
            </a:r>
            <a:r>
              <a:rPr kumimoji="1" lang="ko-Kore-KR" altLang="en-US" sz="1400" dirty="0"/>
              <a:t>으로 감싼다</a:t>
            </a:r>
            <a:r>
              <a:rPr kumimoji="1" lang="en-US" altLang="ko-Kore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EBC1F-E85A-FC48-8878-490B7D65157B}"/>
              </a:ext>
            </a:extLst>
          </p:cNvPr>
          <p:cNvSpPr txBox="1"/>
          <p:nvPr/>
        </p:nvSpPr>
        <p:spPr>
          <a:xfrm>
            <a:off x="6742312" y="2856825"/>
            <a:ext cx="5208477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/>
              <a:t>ObjectOutputStream</a:t>
            </a:r>
            <a:r>
              <a:rPr kumimoji="1" lang="en-US" altLang="ko-Kore-KR" sz="1400" dirty="0"/>
              <a:t> 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자바의 </a:t>
            </a:r>
            <a:r>
              <a:rPr kumimoji="1" lang="en-US" altLang="ko-KR" sz="1400" dirty="0"/>
              <a:t>iostream</a:t>
            </a:r>
            <a:r>
              <a:rPr kumimoji="1" lang="ko-KR" altLang="en-US" sz="1400" dirty="0"/>
              <a:t>에 해당</a:t>
            </a:r>
            <a:endParaRPr kumimoji="1" lang="en-US" altLang="ko-KR" sz="1400" dirty="0"/>
          </a:p>
          <a:p>
            <a:r>
              <a:rPr kumimoji="1" lang="en-US" altLang="ko-KR" sz="1400" dirty="0"/>
              <a:t>data</a:t>
            </a:r>
            <a:r>
              <a:rPr kumimoji="1" lang="ko-KR" altLang="en-US" sz="1400" dirty="0"/>
              <a:t>를 네트워크로 </a:t>
            </a:r>
            <a:r>
              <a:rPr kumimoji="1" lang="ko-KR" altLang="en-US" sz="1400" dirty="0" err="1"/>
              <a:t>보낼때는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bytearray</a:t>
            </a:r>
            <a:r>
              <a:rPr kumimoji="1" lang="ko-KR" altLang="en-US" sz="1400" dirty="0"/>
              <a:t>로 보내게 된다</a:t>
            </a:r>
            <a:r>
              <a:rPr kumimoji="1" lang="en-US" altLang="ko-KR" sz="1400" dirty="0"/>
              <a:t>. </a:t>
            </a:r>
          </a:p>
          <a:p>
            <a:r>
              <a:rPr kumimoji="1" lang="ko-Kore-KR" altLang="en-US" sz="1400" dirty="0"/>
              <a:t>글자</a:t>
            </a:r>
            <a:r>
              <a:rPr kumimoji="1" lang="en-US" altLang="ko-Kore-KR" sz="1400" dirty="0"/>
              <a:t>-</a:t>
            </a:r>
            <a:r>
              <a:rPr kumimoji="1" lang="en-US" altLang="ko-KR" sz="1400" dirty="0"/>
              <a:t>&gt; </a:t>
            </a:r>
            <a:r>
              <a:rPr kumimoji="1" lang="en-US" altLang="ko-KR" sz="1400" dirty="0" err="1"/>
              <a:t>bytearray</a:t>
            </a:r>
            <a:r>
              <a:rPr kumimoji="1" lang="en-US" altLang="ko-KR" sz="1400" dirty="0"/>
              <a:t>-&gt;</a:t>
            </a:r>
            <a:r>
              <a:rPr kumimoji="1" lang="ko-KR" altLang="en-US" sz="1400" dirty="0"/>
              <a:t>글자  혹은 객체</a:t>
            </a:r>
            <a:r>
              <a:rPr kumimoji="1" lang="en-US" altLang="ko-KR" sz="1400" dirty="0"/>
              <a:t>-&gt;</a:t>
            </a:r>
            <a:r>
              <a:rPr kumimoji="1" lang="en-US" altLang="ko-KR" sz="1400" dirty="0" err="1"/>
              <a:t>bytearray</a:t>
            </a:r>
            <a:r>
              <a:rPr kumimoji="1" lang="en-US" altLang="ko-KR" sz="1400" dirty="0"/>
              <a:t>-&gt;</a:t>
            </a:r>
            <a:r>
              <a:rPr kumimoji="1" lang="ko-KR" altLang="en-US" sz="1400" dirty="0"/>
              <a:t>객체</a:t>
            </a:r>
            <a:endParaRPr kumimoji="1" lang="en-US" altLang="ko-KR" sz="1400" dirty="0"/>
          </a:p>
          <a:p>
            <a:r>
              <a:rPr kumimoji="1" lang="ko-Kore-KR" altLang="en-US" sz="1400" dirty="0"/>
              <a:t>이런 역할을 하도록 정의된 클래스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data</a:t>
            </a:r>
            <a:r>
              <a:rPr kumimoji="1" lang="ko-Kore-KR" altLang="en-US" sz="1400" dirty="0"/>
              <a:t>를 </a:t>
            </a:r>
            <a:r>
              <a:rPr kumimoji="1" lang="en-US" altLang="ko-Kore-KR" sz="1400" dirty="0" err="1"/>
              <a:t>inputstream</a:t>
            </a:r>
            <a:r>
              <a:rPr kumimoji="1" lang="en-US" altLang="ko-Kore-KR" sz="1400" dirty="0"/>
              <a:t>, </a:t>
            </a:r>
            <a:r>
              <a:rPr kumimoji="1" lang="en-US" altLang="ko-Kore-KR" sz="1400" dirty="0" err="1"/>
              <a:t>outputstream</a:t>
            </a:r>
            <a:r>
              <a:rPr kumimoji="1" lang="ko-Kore-KR" altLang="en-US" sz="1400" dirty="0"/>
              <a:t>으로 쓸 때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버퍼를 사용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버퍼에 일정량</a:t>
            </a:r>
            <a:r>
              <a:rPr kumimoji="1" lang="en-US" altLang="ko-Kore-KR" sz="1400" dirty="0"/>
              <a:t>?</a:t>
            </a:r>
            <a:r>
              <a:rPr kumimoji="1" lang="ko-Kore-KR" altLang="en-US" sz="1400" dirty="0"/>
              <a:t>을 채운 다음에 전송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flush()</a:t>
            </a:r>
            <a:r>
              <a:rPr kumimoji="1" lang="ko-Kore-KR" altLang="en-US" sz="1400" dirty="0"/>
              <a:t>는 마지막 데이터가 일정량이 채워지지 않아 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          버퍼에 남아 있는 경우가 있으므로 모두 전송해 주는 역할</a:t>
            </a:r>
            <a:endParaRPr kumimoji="1" lang="en-US" altLang="ko-Kore-KR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90D488-B5FE-264D-A882-FDD231C93702}"/>
              </a:ext>
            </a:extLst>
          </p:cNvPr>
          <p:cNvCxnSpPr>
            <a:cxnSpLocks/>
          </p:cNvCxnSpPr>
          <p:nvPr/>
        </p:nvCxnSpPr>
        <p:spPr>
          <a:xfrm flipH="1" flipV="1">
            <a:off x="5128933" y="1768752"/>
            <a:ext cx="1621491" cy="1149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3FF7E5-3539-8A4D-8F34-3F96ACC44343}"/>
              </a:ext>
            </a:extLst>
          </p:cNvPr>
          <p:cNvCxnSpPr>
            <a:cxnSpLocks/>
          </p:cNvCxnSpPr>
          <p:nvPr/>
        </p:nvCxnSpPr>
        <p:spPr>
          <a:xfrm flipH="1">
            <a:off x="7531474" y="2074592"/>
            <a:ext cx="156994" cy="23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161ED5-D330-7448-B706-AC8999C6DDEE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335542" y="5765355"/>
            <a:ext cx="724164" cy="215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2CD57F-7684-6F4D-8DBF-FB975B23F9B1}"/>
              </a:ext>
            </a:extLst>
          </p:cNvPr>
          <p:cNvSpPr txBox="1"/>
          <p:nvPr/>
        </p:nvSpPr>
        <p:spPr>
          <a:xfrm>
            <a:off x="7059706" y="5611465"/>
            <a:ext cx="401263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 대기하고 있다가 </a:t>
            </a:r>
            <a:r>
              <a:rPr kumimoji="1" lang="en-US" altLang="ko-Kore-KR" sz="1400" dirty="0"/>
              <a:t>accept</a:t>
            </a:r>
            <a:r>
              <a:rPr kumimoji="1" lang="ko-Kore-KR" altLang="en-US" sz="1400" dirty="0"/>
              <a:t>가 들어오면 실행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클라이언트의 소켓이 이쪽에 연결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클라이언트에서 넘어온 </a:t>
            </a:r>
            <a:r>
              <a:rPr kumimoji="1" lang="en-US" altLang="ko-Kore-KR" sz="1400" dirty="0"/>
              <a:t>IP</a:t>
            </a:r>
            <a:r>
              <a:rPr kumimoji="1" lang="ko-Kore-KR" altLang="en-US" sz="1400" dirty="0"/>
              <a:t>정보와 </a:t>
            </a:r>
            <a:r>
              <a:rPr kumimoji="1" lang="en-US" altLang="ko-Kore-KR" sz="1400" dirty="0"/>
              <a:t>port</a:t>
            </a:r>
            <a:r>
              <a:rPr kumimoji="1" lang="ko-Kore-KR" altLang="en-US" sz="1400" dirty="0"/>
              <a:t>정보 출력</a:t>
            </a:r>
            <a:endParaRPr kumimoji="1" lang="en-US" altLang="ko-Kore-KR" sz="1400" dirty="0"/>
          </a:p>
        </p:txBody>
      </p:sp>
      <p:sp>
        <p:nvSpPr>
          <p:cNvPr id="27" name="줄무늬가 있는 오른쪽 화살표[S] 26">
            <a:extLst>
              <a:ext uri="{FF2B5EF4-FFF2-40B4-BE49-F238E27FC236}">
                <a16:creationId xmlns:a16="http://schemas.microsoft.com/office/drawing/2014/main" id="{C5FCB066-F9F4-BD4D-BC79-307BD6B9954B}"/>
              </a:ext>
            </a:extLst>
          </p:cNvPr>
          <p:cNvSpPr/>
          <p:nvPr/>
        </p:nvSpPr>
        <p:spPr>
          <a:xfrm rot="5400000">
            <a:off x="11392736" y="6111688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D5FBF-EFD4-2645-BB31-5053C17F03C4}"/>
              </a:ext>
            </a:extLst>
          </p:cNvPr>
          <p:cNvSpPr txBox="1"/>
          <p:nvPr/>
        </p:nvSpPr>
        <p:spPr>
          <a:xfrm>
            <a:off x="5002591" y="934730"/>
            <a:ext cx="4278735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/>
              <a:t>locathost</a:t>
            </a:r>
            <a:r>
              <a:rPr kumimoji="1" lang="en-US" altLang="ko-Kore-KR" sz="1400" dirty="0"/>
              <a:t>: </a:t>
            </a:r>
            <a:r>
              <a:rPr kumimoji="1" lang="ko-KR" altLang="en-US" sz="1400" dirty="0"/>
              <a:t>자신의 컴퓨터 </a:t>
            </a:r>
            <a:r>
              <a:rPr kumimoji="1" lang="en-US" altLang="ko-KR" sz="1400" dirty="0"/>
              <a:t>127.0.0.1</a:t>
            </a:r>
            <a:r>
              <a:rPr kumimoji="1" lang="ko-KR" altLang="en-US" sz="1400" dirty="0"/>
              <a:t>로 예약되어 있음</a:t>
            </a:r>
            <a:endParaRPr kumimoji="1" lang="en-US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21185113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8DFC6A-BC41-9241-A0C1-AEF1E8063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19"/>
          <a:stretch/>
        </p:blipFill>
        <p:spPr>
          <a:xfrm>
            <a:off x="575781" y="779929"/>
            <a:ext cx="11228696" cy="5553635"/>
          </a:xfrm>
          <a:prstGeom prst="rect">
            <a:avLst/>
          </a:prstGeom>
        </p:spPr>
      </p:pic>
      <p:sp>
        <p:nvSpPr>
          <p:cNvPr id="6" name="줄무늬가 있는 오른쪽 화살표[S] 5">
            <a:extLst>
              <a:ext uri="{FF2B5EF4-FFF2-40B4-BE49-F238E27FC236}">
                <a16:creationId xmlns:a16="http://schemas.microsoft.com/office/drawing/2014/main" id="{BDDEDB49-E7E3-B443-917C-FF59F58DA2E7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65476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D4E686-9350-144E-B241-F6338B69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16"/>
            <a:ext cx="12192000" cy="23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04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826BE7-517C-324A-876D-C1775CF3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17"/>
            <a:ext cx="12192000" cy="46495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5FE31F-70DB-7641-B171-D22C680375B1}"/>
              </a:ext>
            </a:extLst>
          </p:cNvPr>
          <p:cNvCxnSpPr>
            <a:cxnSpLocks/>
          </p:cNvCxnSpPr>
          <p:nvPr/>
        </p:nvCxnSpPr>
        <p:spPr>
          <a:xfrm flipH="1" flipV="1">
            <a:off x="7476564" y="2433917"/>
            <a:ext cx="510990" cy="349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38ACE-B049-5D42-B444-EE096A602C06}"/>
              </a:ext>
            </a:extLst>
          </p:cNvPr>
          <p:cNvSpPr/>
          <p:nvPr/>
        </p:nvSpPr>
        <p:spPr>
          <a:xfrm>
            <a:off x="2568389" y="995082"/>
            <a:ext cx="1775012" cy="32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14559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1205439"/>
            <a:ext cx="11302999" cy="93978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과제물 제출</a:t>
            </a:r>
            <a:br>
              <a:rPr lang="ko-KR" altLang="en-US" dirty="0"/>
            </a:br>
            <a:r>
              <a:rPr lang="ko-KR" altLang="en-US" dirty="0"/>
              <a:t>서버시작 클릭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글자입력</a:t>
            </a:r>
            <a:r>
              <a:rPr lang="en-US" altLang="ko-KR" dirty="0"/>
              <a:t>-</a:t>
            </a:r>
            <a:r>
              <a:rPr lang="ko-KR" altLang="en-US" dirty="0"/>
              <a:t> 전송</a:t>
            </a:r>
            <a:br>
              <a:rPr lang="ko-KR" altLang="en-US" dirty="0"/>
            </a:br>
            <a:r>
              <a:rPr lang="ko-KR" altLang="en-US" dirty="0"/>
              <a:t>동작 과정을 녹화하여 코드와 </a:t>
            </a:r>
            <a:br>
              <a:rPr lang="en-US" altLang="ko-KR" dirty="0"/>
            </a:br>
            <a:r>
              <a:rPr lang="ko-KR" altLang="en-US" dirty="0"/>
              <a:t>함께 제출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E0B7F-F738-E84C-8E2D-2FA06EA1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13" y="107576"/>
            <a:ext cx="3856012" cy="6750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9BADE-154B-60A9-709B-D132CF5F4B23}"/>
              </a:ext>
            </a:extLst>
          </p:cNvPr>
          <p:cNvSpPr txBox="1"/>
          <p:nvPr/>
        </p:nvSpPr>
        <p:spPr>
          <a:xfrm>
            <a:off x="444500" y="471842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/>
              <a:t>[</a:t>
            </a:r>
            <a:r>
              <a:rPr kumimoji="1" lang="ko-KR" altLang="en-US" sz="2800" dirty="0"/>
              <a:t>과제</a:t>
            </a:r>
            <a:r>
              <a:rPr kumimoji="1" lang="en-US" altLang="ko-KR" sz="2800" dirty="0"/>
              <a:t>15]</a:t>
            </a:r>
            <a:endParaRPr lang="ko-Kore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C1476-E4C9-9A49-880E-01F922B0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4821"/>
            <a:ext cx="11514666" cy="1320800"/>
          </a:xfrm>
        </p:spPr>
        <p:txBody>
          <a:bodyPr/>
          <a:lstStyle/>
          <a:p>
            <a:r>
              <a:rPr kumimoji="1" lang="en-US" altLang="ko-KR" dirty="0"/>
              <a:t>HTTP</a:t>
            </a:r>
            <a:r>
              <a:rPr kumimoji="1" lang="ko-KR" altLang="en-US" dirty="0"/>
              <a:t>로 웹 서버에 접속하기</a:t>
            </a:r>
            <a:r>
              <a:rPr kumimoji="1" lang="en-US" altLang="ko-KR" dirty="0"/>
              <a:t>-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3EBB0-0BD2-B34E-B82C-2E69697F0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12" y="1430444"/>
            <a:ext cx="11589872" cy="56699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 </a:t>
            </a:r>
            <a:r>
              <a:rPr kumimoji="1" lang="ko-KR" altLang="en-US" dirty="0"/>
              <a:t>표준 자바의 방식을 그대로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자바에서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클라이언트를 만드는 가장 간단한 방법은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 객체를 만들고 </a:t>
            </a:r>
            <a:r>
              <a:rPr kumimoji="1" lang="en-US" altLang="ko-KR" dirty="0" err="1"/>
              <a:t>openConnection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호출하여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객체를 만드는 것입니다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    </a:t>
            </a:r>
            <a:r>
              <a:rPr kumimoji="1" lang="en-US" altLang="ko-KR" dirty="0"/>
              <a:t>[API]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     public </a:t>
            </a:r>
            <a:r>
              <a:rPr kumimoji="1" lang="en-US" altLang="ko-KR" dirty="0" err="1"/>
              <a:t>URLConnection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openConnection</a:t>
            </a:r>
            <a:r>
              <a:rPr kumimoji="1"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 객체에 들어 있는 문자열이 </a:t>
            </a:r>
            <a:r>
              <a:rPr kumimoji="1" lang="en-US" altLang="ko-KR" dirty="0"/>
              <a:t>http://</a:t>
            </a:r>
            <a:r>
              <a:rPr kumimoji="1" lang="ko-KR" altLang="en-US" dirty="0"/>
              <a:t>를 포함하면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연결을 위한 객체를 만들게 되므로 </a:t>
            </a:r>
            <a:r>
              <a:rPr kumimoji="1" lang="en-US" altLang="ko-KR" dirty="0" err="1"/>
              <a:t>openConnection</a:t>
            </a:r>
            <a:r>
              <a:rPr kumimoji="1" lang="ko-KR" altLang="en-US" dirty="0"/>
              <a:t>메서드가 반환하는 </a:t>
            </a:r>
            <a:r>
              <a:rPr kumimoji="1" lang="en-US" altLang="ko-KR" dirty="0" err="1"/>
              <a:t>URLConnection</a:t>
            </a:r>
            <a:r>
              <a:rPr kumimoji="1" lang="ko-KR" altLang="en-US" dirty="0"/>
              <a:t>객체를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형변환하여</a:t>
            </a:r>
            <a:r>
              <a:rPr kumimoji="1" lang="ko-KR" altLang="en-US" dirty="0"/>
              <a:t> 사용할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HttpURLConnection</a:t>
            </a:r>
            <a:r>
              <a:rPr kumimoji="1" lang="ko-KR" altLang="en-US" dirty="0"/>
              <a:t> 객체로 연결할 경우에는 </a:t>
            </a:r>
            <a:r>
              <a:rPr kumimoji="1" lang="en-US" altLang="ko-KR" dirty="0"/>
              <a:t>GET</a:t>
            </a:r>
            <a:r>
              <a:rPr kumimoji="1" lang="ko-KR" altLang="en-US" dirty="0"/>
              <a:t>이나  </a:t>
            </a:r>
            <a:r>
              <a:rPr kumimoji="1" lang="en-US" altLang="ko-KR" dirty="0"/>
              <a:t>POST</a:t>
            </a:r>
            <a:r>
              <a:rPr kumimoji="1" lang="ko-KR" altLang="en-US" dirty="0"/>
              <a:t>와 같은 요청 방식과 함께 요청을 위한 파라미터들을 설정할 수 있습니다</a:t>
            </a:r>
            <a:r>
              <a:rPr kumimoji="1" lang="en-US" altLang="ko-KR" dirty="0"/>
              <a:t>.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908894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2FABA-E7C7-6747-BFAC-A82525C2E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366806"/>
            <a:ext cx="11302999" cy="4960939"/>
          </a:xfrm>
        </p:spPr>
        <p:txBody>
          <a:bodyPr/>
          <a:lstStyle/>
          <a:p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R" dirty="0"/>
              <a:t> [API]</a:t>
            </a:r>
          </a:p>
          <a:p>
            <a:pPr marL="0" indent="0">
              <a:buNone/>
            </a:pPr>
            <a:r>
              <a:rPr kumimoji="1" lang="en-US" altLang="ko-KR" dirty="0"/>
              <a:t>   public void </a:t>
            </a:r>
            <a:r>
              <a:rPr kumimoji="1" lang="en-US" altLang="ko-KR" dirty="0" err="1"/>
              <a:t>setRequestMethod</a:t>
            </a:r>
            <a:r>
              <a:rPr kumimoji="1" lang="en-US" altLang="ko-KR" dirty="0"/>
              <a:t>(String method)</a:t>
            </a:r>
          </a:p>
          <a:p>
            <a:pPr marL="0" indent="0">
              <a:buNone/>
            </a:pPr>
            <a:r>
              <a:rPr kumimoji="1" lang="ko-Kore-KR" altLang="en-US" dirty="0"/>
              <a:t>    요청 방식을 지정하는 메서드</a:t>
            </a: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ore-KR" dirty="0"/>
              <a:t>    GET</a:t>
            </a:r>
            <a:r>
              <a:rPr kumimoji="1" lang="ko-Kore-KR" altLang="en-US" dirty="0"/>
              <a:t>이나 </a:t>
            </a:r>
            <a:r>
              <a:rPr kumimoji="1" lang="en-US" altLang="ko-Kore-KR" dirty="0"/>
              <a:t>POST </a:t>
            </a:r>
            <a:r>
              <a:rPr kumimoji="1" lang="ko-Kore-KR" altLang="en-US" dirty="0"/>
              <a:t>문자열을 파라미터로 전달</a:t>
            </a: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R" dirty="0"/>
              <a:t>   public void </a:t>
            </a:r>
            <a:r>
              <a:rPr kumimoji="1" lang="en-US" altLang="ko-KR" dirty="0" err="1"/>
              <a:t>setRequestProperty</a:t>
            </a:r>
            <a:r>
              <a:rPr kumimoji="1" lang="en-US" altLang="ko-KR" dirty="0"/>
              <a:t>(String field, String </a:t>
            </a:r>
            <a:r>
              <a:rPr kumimoji="1" lang="en-US" altLang="ko-KR" dirty="0" err="1"/>
              <a:t>newValue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ore-KR" dirty="0"/>
              <a:t>     </a:t>
            </a:r>
            <a:r>
              <a:rPr kumimoji="1" lang="ko-Kore-KR" altLang="en-US" dirty="0"/>
              <a:t>요청할 때 헤더에 들어가는 필드 값을 지정</a:t>
            </a:r>
            <a:endParaRPr lang="ko-Kore-KR" altLang="en-US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851934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000C4-EBB9-3C40-AA3E-76655C2A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kumimoji="1" lang="ko-Kore-KR" altLang="en-US" dirty="0"/>
              <a:t>더 알아보기</a:t>
            </a:r>
            <a:r>
              <a:rPr kumimoji="1" lang="en-US" altLang="ko-Kore-KR" dirty="0"/>
              <a:t>: </a:t>
            </a:r>
            <a:r>
              <a:rPr lang="en" altLang="ko-Kore-KR" sz="2800" b="1" dirty="0"/>
              <a:t>GET</a:t>
            </a:r>
            <a:r>
              <a:rPr lang="ko-KR" altLang="en-US" sz="2800" b="1" dirty="0"/>
              <a:t>은 가져오는 것이고 </a:t>
            </a:r>
            <a:r>
              <a:rPr lang="en" altLang="ko-Kore-KR" sz="2800" b="1" dirty="0"/>
              <a:t>POST</a:t>
            </a:r>
            <a:r>
              <a:rPr lang="ko-KR" altLang="en-US" sz="2800" b="1" dirty="0"/>
              <a:t>는 수행하는 것입니다</a:t>
            </a:r>
            <a:r>
              <a:rPr lang="en-US" altLang="ko-KR" sz="2800" b="1" dirty="0"/>
              <a:t>.</a:t>
            </a:r>
            <a:r>
              <a:rPr kumimoji="1" lang="ko-Kore-KR" altLang="en-US" sz="2800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8B08E-E8D8-4740-BF70-D6BA02BD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GET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주소줄에</a:t>
            </a:r>
            <a:r>
              <a:rPr lang="ko-KR" altLang="en-US" dirty="0"/>
              <a:t> 값이 </a:t>
            </a:r>
            <a:r>
              <a:rPr lang="en-US" altLang="ko-KR" dirty="0"/>
              <a:t>?</a:t>
            </a:r>
            <a:r>
              <a:rPr lang="ko-KR" altLang="en-US" dirty="0"/>
              <a:t>뒤에 쌍으로 </a:t>
            </a:r>
            <a:r>
              <a:rPr lang="ko-KR" altLang="en-US" dirty="0" err="1"/>
              <a:t>이어붙고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URL</a:t>
            </a:r>
            <a:r>
              <a:rPr lang="ko-KR" altLang="en-US" dirty="0"/>
              <a:t>에 이어</a:t>
            </a:r>
            <a:r>
              <a:rPr lang="en-US" altLang="ko-KR" dirty="0"/>
              <a:t> </a:t>
            </a:r>
            <a:r>
              <a:rPr lang="ko-KR" altLang="en-US" dirty="0"/>
              <a:t>붙기 때문에 길이</a:t>
            </a:r>
            <a:r>
              <a:rPr lang="en-US" altLang="ko-KR" dirty="0"/>
              <a:t> </a:t>
            </a:r>
            <a:r>
              <a:rPr lang="ko-KR" altLang="en-US" dirty="0"/>
              <a:t>제한이 있어서 많은</a:t>
            </a:r>
            <a:r>
              <a:rPr lang="en-US" altLang="ko-KR" dirty="0"/>
              <a:t> </a:t>
            </a:r>
            <a:r>
              <a:rPr lang="ko-KR" altLang="en-US" dirty="0"/>
              <a:t>양의 데이터는 보내기 어려움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http://</a:t>
            </a:r>
            <a:r>
              <a:rPr lang="en" altLang="ko-Kore-KR" dirty="0" err="1"/>
              <a:t>url</a:t>
            </a:r>
            <a:r>
              <a:rPr lang="en" altLang="ko-Kore-KR" dirty="0"/>
              <a:t>/</a:t>
            </a:r>
            <a:r>
              <a:rPr lang="en" altLang="ko-Kore-KR" dirty="0" err="1"/>
              <a:t>bbslist.html?id</a:t>
            </a:r>
            <a:r>
              <a:rPr lang="en" altLang="ko-Kore-KR" dirty="0"/>
              <a:t>=5&amp;pagenum=2 </a:t>
            </a:r>
            <a:r>
              <a:rPr lang="ko-KR" altLang="en-US" dirty="0"/>
              <a:t>같이 하는 것이 </a:t>
            </a:r>
            <a:r>
              <a:rPr lang="en" altLang="ko-Kore-KR" dirty="0"/>
              <a:t>GET</a:t>
            </a:r>
            <a:r>
              <a:rPr lang="ko-KR" altLang="en-US" dirty="0"/>
              <a:t>방식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id</a:t>
            </a:r>
            <a:r>
              <a:rPr lang="ko-KR" altLang="en-US" dirty="0"/>
              <a:t>를 넘겨서 게시판의 리스트를 가져온다고 하면 당연히 </a:t>
            </a:r>
            <a:r>
              <a:rPr lang="en" altLang="ko-Kore-KR" dirty="0"/>
              <a:t>GET</a:t>
            </a:r>
            <a:r>
              <a:rPr lang="ko-KR" altLang="en-US" dirty="0"/>
              <a:t>을 쓸 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GET</a:t>
            </a:r>
            <a:r>
              <a:rPr lang="ko-KR" altLang="en-US" dirty="0"/>
              <a:t>은 서버에서 어떤 데이터를 가져와서 </a:t>
            </a:r>
            <a:r>
              <a:rPr lang="ko-KR" altLang="en-US" dirty="0" err="1"/>
              <a:t>보여준다거나</a:t>
            </a:r>
            <a:r>
              <a:rPr lang="ko-KR" altLang="en-US" dirty="0"/>
              <a:t> 하는 용도이지 서버의 값이나 상태 등을 바꾸지 않습니다</a:t>
            </a:r>
            <a:r>
              <a:rPr lang="en-US" altLang="ko-KR" dirty="0"/>
              <a:t>.(</a:t>
            </a:r>
            <a:r>
              <a:rPr lang="ko-KR" altLang="en-US" dirty="0"/>
              <a:t>보통의 경우</a:t>
            </a:r>
            <a:r>
              <a:rPr lang="en-US" altLang="ko-KR" dirty="0"/>
              <a:t>.)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75253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EA184BD-9CE9-32A4-C116-1C0455C20938}"/>
              </a:ext>
            </a:extLst>
          </p:cNvPr>
          <p:cNvSpPr/>
          <p:nvPr/>
        </p:nvSpPr>
        <p:spPr>
          <a:xfrm>
            <a:off x="465220" y="932447"/>
            <a:ext cx="6208295" cy="546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B0D64-E894-170A-8BEC-AD33B4C50FEA}"/>
              </a:ext>
            </a:extLst>
          </p:cNvPr>
          <p:cNvSpPr/>
          <p:nvPr/>
        </p:nvSpPr>
        <p:spPr>
          <a:xfrm>
            <a:off x="2165684" y="1331495"/>
            <a:ext cx="1925053" cy="802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액티비티 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7E8AE7-FADC-298D-2D9C-52C2B9C4559A}"/>
              </a:ext>
            </a:extLst>
          </p:cNvPr>
          <p:cNvSpPr/>
          <p:nvPr/>
        </p:nvSpPr>
        <p:spPr>
          <a:xfrm>
            <a:off x="2486524" y="3527257"/>
            <a:ext cx="1283369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이벤트</a:t>
            </a:r>
            <a:r>
              <a:rPr kumimoji="1" lang="ko-KR" altLang="en-US" dirty="0"/>
              <a:t> 처리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5AE88-890D-6E61-FCCC-5FE74F544591}"/>
              </a:ext>
            </a:extLst>
          </p:cNvPr>
          <p:cNvSpPr/>
          <p:nvPr/>
        </p:nvSpPr>
        <p:spPr>
          <a:xfrm>
            <a:off x="2486525" y="2499560"/>
            <a:ext cx="1283369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함수 정의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46F84-DD10-0DD7-247B-CC41D82DC61F}"/>
              </a:ext>
            </a:extLst>
          </p:cNvPr>
          <p:cNvSpPr txBox="1"/>
          <p:nvPr/>
        </p:nvSpPr>
        <p:spPr>
          <a:xfrm>
            <a:off x="4988004" y="1074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프로세스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D73285D3-EA54-724C-94B1-32801598A05C}"/>
              </a:ext>
            </a:extLst>
          </p:cNvPr>
          <p:cNvSpPr/>
          <p:nvPr/>
        </p:nvSpPr>
        <p:spPr>
          <a:xfrm>
            <a:off x="866274" y="1331495"/>
            <a:ext cx="721895" cy="459405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처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리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순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501B30-4070-7693-DC8C-F67B49B589BD}"/>
              </a:ext>
            </a:extLst>
          </p:cNvPr>
          <p:cNvSpPr/>
          <p:nvPr/>
        </p:nvSpPr>
        <p:spPr>
          <a:xfrm>
            <a:off x="2486524" y="4554954"/>
            <a:ext cx="1283369" cy="66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서버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연결 요청</a:t>
            </a:r>
            <a:endParaRPr kumimoji="1"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FF3C7D-8294-DF6B-51FB-09FA5A524002}"/>
              </a:ext>
            </a:extLst>
          </p:cNvPr>
          <p:cNvCxnSpPr/>
          <p:nvPr/>
        </p:nvCxnSpPr>
        <p:spPr>
          <a:xfrm flipV="1">
            <a:off x="4090737" y="3858125"/>
            <a:ext cx="3673642" cy="10276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946A57-8A51-66E4-A7EF-F0C845FF13AA}"/>
              </a:ext>
            </a:extLst>
          </p:cNvPr>
          <p:cNvSpPr txBox="1"/>
          <p:nvPr/>
        </p:nvSpPr>
        <p:spPr>
          <a:xfrm rot="20499357">
            <a:off x="6871909" y="35213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요청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37C1BE-28A7-C9A9-3EE3-1F8CB5C27950}"/>
              </a:ext>
            </a:extLst>
          </p:cNvPr>
          <p:cNvCxnSpPr>
            <a:cxnSpLocks/>
          </p:cNvCxnSpPr>
          <p:nvPr/>
        </p:nvCxnSpPr>
        <p:spPr>
          <a:xfrm flipH="1">
            <a:off x="4443662" y="5283125"/>
            <a:ext cx="3481137" cy="9630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6EA056-1EE6-287E-68B8-2BA56EF5F86E}"/>
              </a:ext>
            </a:extLst>
          </p:cNvPr>
          <p:cNvSpPr txBox="1"/>
          <p:nvPr/>
        </p:nvSpPr>
        <p:spPr>
          <a:xfrm rot="20499357">
            <a:off x="7191082" y="48463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응답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F03058-488A-BAED-2A1D-8C9BC66D56A5}"/>
              </a:ext>
            </a:extLst>
          </p:cNvPr>
          <p:cNvSpPr txBox="1"/>
          <p:nvPr/>
        </p:nvSpPr>
        <p:spPr>
          <a:xfrm>
            <a:off x="2786679" y="564698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ko-Kore-KR" altLang="en-US" dirty="0"/>
              <a:t>대기</a:t>
            </a:r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멈춤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6072933-39E0-3644-5B55-A9C62994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173417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Thread</a:t>
            </a:r>
            <a:r>
              <a:rPr lang="ko-KR" altLang="en-US" dirty="0"/>
              <a:t>가 필요한 이유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D3AE17-5416-E58D-C363-E11A8E5296E4}"/>
              </a:ext>
            </a:extLst>
          </p:cNvPr>
          <p:cNvSpPr/>
          <p:nvPr/>
        </p:nvSpPr>
        <p:spPr>
          <a:xfrm>
            <a:off x="8353168" y="3161297"/>
            <a:ext cx="2829697" cy="2596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81522263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73E49-8467-634B-99C8-5EDC01FF2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308100"/>
            <a:ext cx="11616766" cy="4960939"/>
          </a:xfrm>
        </p:spPr>
        <p:txBody>
          <a:bodyPr/>
          <a:lstStyle/>
          <a:p>
            <a:r>
              <a:rPr kumimoji="1" lang="en-US" altLang="ko-Kore-KR" dirty="0"/>
              <a:t>POST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숨겨져서</a:t>
            </a:r>
            <a:r>
              <a:rPr lang="en-US" altLang="ko-KR" dirty="0"/>
              <a:t>(</a:t>
            </a:r>
            <a:r>
              <a:rPr lang="en" altLang="ko-Kore-KR" dirty="0"/>
              <a:t>body</a:t>
            </a:r>
            <a:r>
              <a:rPr lang="ko-KR" altLang="en-US" dirty="0"/>
              <a:t>안에</a:t>
            </a:r>
            <a:r>
              <a:rPr lang="en-US" altLang="ko-KR" dirty="0"/>
              <a:t>) </a:t>
            </a:r>
            <a:r>
              <a:rPr lang="ko-KR" altLang="en-US" dirty="0"/>
              <a:t>보내진다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많은 양의 보내기에도 적합하다</a:t>
            </a:r>
            <a:r>
              <a:rPr lang="en-US" altLang="ko-KR" dirty="0"/>
              <a:t>.(</a:t>
            </a:r>
            <a:r>
              <a:rPr lang="ko-KR" altLang="en-US" dirty="0"/>
              <a:t>역시 용량 제한은 있지만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form</a:t>
            </a:r>
            <a:r>
              <a:rPr lang="ko-KR" altLang="en-US" dirty="0"/>
              <a:t>을 이용해서 </a:t>
            </a:r>
            <a:r>
              <a:rPr lang="en" altLang="ko-Kore-KR" dirty="0"/>
              <a:t>submit</a:t>
            </a:r>
            <a:r>
              <a:rPr lang="ko-KR" altLang="en-US" dirty="0"/>
              <a:t>을 하는 형태가 </a:t>
            </a:r>
            <a:r>
              <a:rPr lang="en" altLang="ko-Kore-KR" dirty="0"/>
              <a:t>POST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글을 작성한다고 하면 </a:t>
            </a:r>
            <a:r>
              <a:rPr lang="en" altLang="ko-Kore-KR" dirty="0"/>
              <a:t>POST</a:t>
            </a:r>
            <a:r>
              <a:rPr lang="ko-KR" altLang="en-US" dirty="0"/>
              <a:t>를 작성하는 것이 일반적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전달해야 될 양이 많을 경우에는 고민없이 </a:t>
            </a:r>
            <a:r>
              <a:rPr lang="en" altLang="ko-Kore-KR" dirty="0"/>
              <a:t>POST</a:t>
            </a:r>
            <a:r>
              <a:rPr lang="ko-KR" altLang="en-US" dirty="0"/>
              <a:t>를 쓰게 </a:t>
            </a:r>
            <a:r>
              <a:rPr lang="ko-Kore-KR" altLang="en-US" dirty="0"/>
              <a:t>됨</a:t>
            </a:r>
            <a:r>
              <a:rPr lang="en-US" altLang="ko-Kore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POST</a:t>
            </a:r>
            <a:r>
              <a:rPr lang="ko-KR" altLang="en-US" dirty="0"/>
              <a:t>는 서버의 값이나 상태를 바꾸기 위해서 사용합니다</a:t>
            </a:r>
            <a:r>
              <a:rPr lang="en-US" altLang="ko-KR" dirty="0"/>
              <a:t>.</a:t>
            </a:r>
            <a:r>
              <a:rPr lang="ko-KR" altLang="en-US" dirty="0"/>
              <a:t> 글쓰기를 하면 글의 내용이 </a:t>
            </a:r>
            <a:r>
              <a:rPr lang="ko-KR" altLang="en-US" dirty="0" err="1"/>
              <a:t>디비에</a:t>
            </a:r>
            <a:r>
              <a:rPr lang="ko-KR" altLang="en-US" dirty="0"/>
              <a:t> 저장이 되고 수정을 하면 </a:t>
            </a:r>
            <a:r>
              <a:rPr lang="ko-KR" altLang="en-US" dirty="0" err="1"/>
              <a:t>디비</a:t>
            </a:r>
            <a:r>
              <a:rPr lang="ko-KR" altLang="en-US" dirty="0"/>
              <a:t> 값이 수정이 되죠</a:t>
            </a:r>
            <a:r>
              <a:rPr lang="en-US" altLang="ko-KR" dirty="0"/>
              <a:t>. </a:t>
            </a:r>
            <a:r>
              <a:rPr lang="ko-KR" altLang="en-US" dirty="0"/>
              <a:t>이럴 경우에 </a:t>
            </a:r>
            <a:r>
              <a:rPr lang="en" altLang="ko-Kore-KR" dirty="0"/>
              <a:t>POST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3971CE-9763-9B49-A55D-49D34A3CA3CF}"/>
              </a:ext>
            </a:extLst>
          </p:cNvPr>
          <p:cNvSpPr txBox="1">
            <a:spLocks/>
          </p:cNvSpPr>
          <p:nvPr/>
        </p:nvSpPr>
        <p:spPr>
          <a:xfrm>
            <a:off x="444500" y="119069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8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dirty="0"/>
              <a:t>더 알아보기</a:t>
            </a:r>
            <a:r>
              <a:rPr kumimoji="1" lang="en-US" altLang="ko-Kore-KR" dirty="0"/>
              <a:t>: </a:t>
            </a:r>
            <a:r>
              <a:rPr lang="en" altLang="ko-Kore-KR" sz="2800" b="1" dirty="0"/>
              <a:t>GET</a:t>
            </a:r>
            <a:r>
              <a:rPr lang="ko-KR" altLang="en-US" sz="2800" b="1" dirty="0"/>
              <a:t>은 가져오는 것이고 </a:t>
            </a:r>
            <a:r>
              <a:rPr lang="en" altLang="ko-Kore-KR" sz="2800" b="1" dirty="0"/>
              <a:t>POST</a:t>
            </a:r>
            <a:r>
              <a:rPr lang="ko-KR" altLang="en-US" sz="2800" b="1" dirty="0"/>
              <a:t>는 수행하는 것입니다</a:t>
            </a:r>
            <a:r>
              <a:rPr lang="en-US" altLang="ko-KR" sz="2800" b="1" dirty="0"/>
              <a:t>.</a:t>
            </a:r>
            <a:r>
              <a:rPr kumimoji="1" lang="ko-Kore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84146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4EF7-17C3-AF40-B8F2-6402C05E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이제 만들어 보자</a:t>
            </a:r>
            <a:r>
              <a:rPr kumimoji="1" lang="en-US" altLang="ko-KR" dirty="0"/>
              <a:t>.~!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E28C3-02E2-2546-B356-783B59D83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02" y="1930400"/>
            <a:ext cx="11172796" cy="3880773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GET</a:t>
            </a:r>
            <a:r>
              <a:rPr kumimoji="1" lang="ko-Kore-KR" altLang="en-US" dirty="0"/>
              <a:t>방식을 사용하여 웹페이지 주소를 입력하면 해당 페이지의 내용을 가져오기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en-US" altLang="ko-Kore-KR" dirty="0" err="1"/>
              <a:t>SampleHttp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프로젝트 만들고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패키지 이름은 </a:t>
            </a:r>
            <a:r>
              <a:rPr kumimoji="1" lang="en-US" altLang="ko-Kore-KR" dirty="0" err="1"/>
              <a:t>org.techtown.http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en-US" altLang="ko-Kore-KR" dirty="0" err="1"/>
              <a:t>activity_main.xml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파일을 열고 디자인 화면에서 최상위 레이아웃을 리니어 레이아웃으로 변경</a:t>
            </a:r>
            <a:r>
              <a:rPr kumimoji="1" lang="en-US" altLang="ko-Kore-KR" dirty="0"/>
              <a:t>. </a:t>
            </a:r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리니어 레이아웃의 </a:t>
            </a:r>
            <a:r>
              <a:rPr kumimoji="1" lang="en-US" altLang="ko-Kore-KR" dirty="0"/>
              <a:t>orientation</a:t>
            </a:r>
            <a:r>
              <a:rPr kumimoji="1" lang="ko-Kore-KR" altLang="en-US" dirty="0"/>
              <a:t> 속성값은 </a:t>
            </a:r>
            <a:r>
              <a:rPr kumimoji="1" lang="en-US" altLang="ko-Kore-KR" dirty="0"/>
              <a:t>vertical</a:t>
            </a:r>
            <a:r>
              <a:rPr kumimoji="1" lang="ko-Kore-KR" altLang="en-US" dirty="0"/>
              <a:t>로 설정하고 그 안에 있던 텍스트뷰는 삭제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팔레트에서 입력상자와 버튼을 하나씩 넣고 스크롤뷰를 추가한 후 그 안에 텍스트뷰 하나를 끌어다 추가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입력상자에는 사이트 주소를 입력할 것이며 버튼을 누르면 그 사이트로부터 응답 데이터를 가져와 아래쪽의 텍스트뷰에 보여줄 것입니다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버튼에는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요청하기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글자가 보이게 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입력상자에는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사이트 주소 입력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이라는 글자가 안내 글로 나타나도록 </a:t>
            </a:r>
            <a:r>
              <a:rPr kumimoji="1" lang="en-US" altLang="ko-Kore-KR" dirty="0"/>
              <a:t>hint </a:t>
            </a:r>
            <a:r>
              <a:rPr kumimoji="1" lang="ko-Kore-KR" altLang="en-US" dirty="0"/>
              <a:t>속성을 설정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07693109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0E8B51-BF2F-E445-86EE-D6A3D322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50"/>
            <a:ext cx="12192000" cy="582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207AEE-0112-1945-B199-E466453F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81"/>
            <a:ext cx="12192000" cy="62410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53EFC0-F83A-7A4E-A59F-A4DDC9884056}"/>
              </a:ext>
            </a:extLst>
          </p:cNvPr>
          <p:cNvSpPr/>
          <p:nvPr/>
        </p:nvSpPr>
        <p:spPr>
          <a:xfrm>
            <a:off x="4320988" y="308481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06686EC-8AC3-9847-B3BA-75C2144A19BF}"/>
              </a:ext>
            </a:extLst>
          </p:cNvPr>
          <p:cNvCxnSpPr>
            <a:cxnSpLocks/>
          </p:cNvCxnSpPr>
          <p:nvPr/>
        </p:nvCxnSpPr>
        <p:spPr>
          <a:xfrm flipH="1">
            <a:off x="7189698" y="6091518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0A7803-DE63-FB4F-8337-EA78DCD5CF1E}"/>
              </a:ext>
            </a:extLst>
          </p:cNvPr>
          <p:cNvSpPr txBox="1"/>
          <p:nvPr/>
        </p:nvSpPr>
        <p:spPr>
          <a:xfrm>
            <a:off x="8005484" y="5845181"/>
            <a:ext cx="312617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버튼을 클릭하면 웹으로 요청하겠다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0B4BDD8F-E842-5140-943A-245E19B505A1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5009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C18799-83ED-8B47-8E37-E743D07D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0" y="0"/>
            <a:ext cx="108338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5F6574-8AF2-384A-8125-DF2B884BFC57}"/>
              </a:ext>
            </a:extLst>
          </p:cNvPr>
          <p:cNvCxnSpPr>
            <a:cxnSpLocks/>
          </p:cNvCxnSpPr>
          <p:nvPr/>
        </p:nvCxnSpPr>
        <p:spPr>
          <a:xfrm flipH="1">
            <a:off x="7082122" y="430306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F3501B-F255-A941-980C-700EA8805F68}"/>
              </a:ext>
            </a:extLst>
          </p:cNvPr>
          <p:cNvSpPr txBox="1"/>
          <p:nvPr/>
        </p:nvSpPr>
        <p:spPr>
          <a:xfrm>
            <a:off x="7745506" y="337857"/>
            <a:ext cx="371447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입력상자에 저장한 값을 문자열로 가져온다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53BA1A-B67C-E644-8632-028CC6222B7F}"/>
              </a:ext>
            </a:extLst>
          </p:cNvPr>
          <p:cNvCxnSpPr>
            <a:cxnSpLocks/>
          </p:cNvCxnSpPr>
          <p:nvPr/>
        </p:nvCxnSpPr>
        <p:spPr>
          <a:xfrm flipH="1">
            <a:off x="6418738" y="1268506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41DAC4-A7EE-8549-A8DC-EFA6280466CF}"/>
              </a:ext>
            </a:extLst>
          </p:cNvPr>
          <p:cNvSpPr txBox="1"/>
          <p:nvPr/>
        </p:nvSpPr>
        <p:spPr>
          <a:xfrm>
            <a:off x="7082122" y="1268506"/>
            <a:ext cx="2438488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문자열을 네트워킹으로 연결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Thread</a:t>
            </a:r>
            <a:r>
              <a:rPr kumimoji="1" lang="ko-Kore-KR" altLang="en-US" sz="1400" dirty="0"/>
              <a:t> 이용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2D57F8-4059-DD4E-8780-56E86FF0CDC6}"/>
              </a:ext>
            </a:extLst>
          </p:cNvPr>
          <p:cNvCxnSpPr>
            <a:cxnSpLocks/>
          </p:cNvCxnSpPr>
          <p:nvPr/>
        </p:nvCxnSpPr>
        <p:spPr>
          <a:xfrm flipH="1">
            <a:off x="5589503" y="2875045"/>
            <a:ext cx="609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31AD70-CB50-314D-BCBB-E32F15701AD6}"/>
              </a:ext>
            </a:extLst>
          </p:cNvPr>
          <p:cNvSpPr txBox="1"/>
          <p:nvPr/>
        </p:nvSpPr>
        <p:spPr>
          <a:xfrm>
            <a:off x="6194570" y="2613435"/>
            <a:ext cx="4411785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입력받은 문자열을 모으는 역할</a:t>
            </a:r>
            <a:r>
              <a:rPr kumimoji="1" lang="en-US" altLang="ko-Kore-KR" sz="1400" dirty="0"/>
              <a:t>. String</a:t>
            </a:r>
            <a:r>
              <a:rPr kumimoji="1" lang="ko-Kore-KR" altLang="en-US" sz="1400" dirty="0"/>
              <a:t>을 붙여가면서 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만들 수 있다</a:t>
            </a:r>
            <a:r>
              <a:rPr kumimoji="1" lang="en-US" altLang="ko-Kore-KR" sz="1400" dirty="0"/>
              <a:t>.</a:t>
            </a:r>
            <a:endParaRPr kumimoji="1" lang="ko-Kore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BD3E48-4555-F44D-99E1-949A8744397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301366" y="4303350"/>
            <a:ext cx="5477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F11897-E00F-B749-91B0-D8A609FE771D}"/>
              </a:ext>
            </a:extLst>
          </p:cNvPr>
          <p:cNvSpPr txBox="1"/>
          <p:nvPr/>
        </p:nvSpPr>
        <p:spPr>
          <a:xfrm>
            <a:off x="8849135" y="3718574"/>
            <a:ext cx="3291286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연결생성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10</a:t>
            </a:r>
            <a:r>
              <a:rPr kumimoji="1" lang="ko-Kore-KR" altLang="en-US" sz="1400" dirty="0"/>
              <a:t>초동안 연결되기를 기다림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GET</a:t>
            </a:r>
            <a:r>
              <a:rPr kumimoji="1" lang="ko-Kore-KR" altLang="en-US" sz="1400" dirty="0"/>
              <a:t> 요청 방식</a:t>
            </a:r>
            <a:endParaRPr kumimoji="1" lang="en-US" altLang="ko-Kore-KR" sz="1400" dirty="0"/>
          </a:p>
          <a:p>
            <a:r>
              <a:rPr kumimoji="1" lang="en-US" altLang="ko-Kore-KR" sz="1400" dirty="0" err="1"/>
              <a:t>setDoInput</a:t>
            </a:r>
            <a:r>
              <a:rPr kumimoji="1" lang="en-US" altLang="ko-Kore-KR" sz="1400" dirty="0"/>
              <a:t>() : </a:t>
            </a:r>
            <a:r>
              <a:rPr kumimoji="1" lang="ko-Kore-KR" altLang="en-US" sz="1400" dirty="0"/>
              <a:t> </a:t>
            </a:r>
            <a:r>
              <a:rPr kumimoji="1" lang="en-US" altLang="ko-Kore-KR" sz="1400" dirty="0"/>
              <a:t>conn</a:t>
            </a:r>
            <a:r>
              <a:rPr kumimoji="1" lang="ko-Kore-KR" altLang="en-US" sz="1400" dirty="0"/>
              <a:t>객체의 입력이 가능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                      하도록 만들어 줌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1B4015-1D47-2F40-B6F5-A9AC6B3562E0}"/>
              </a:ext>
            </a:extLst>
          </p:cNvPr>
          <p:cNvCxnSpPr>
            <a:cxnSpLocks/>
          </p:cNvCxnSpPr>
          <p:nvPr/>
        </p:nvCxnSpPr>
        <p:spPr>
          <a:xfrm>
            <a:off x="2259106" y="4881375"/>
            <a:ext cx="389965" cy="120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4706E-C93D-A240-88CC-9FA88198F54D}"/>
              </a:ext>
            </a:extLst>
          </p:cNvPr>
          <p:cNvSpPr txBox="1"/>
          <p:nvPr/>
        </p:nvSpPr>
        <p:spPr>
          <a:xfrm>
            <a:off x="51579" y="4142711"/>
            <a:ext cx="220752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 시점에 내부적으로 웹서버에 페이지를 요청하는 과정 수행</a:t>
            </a:r>
            <a:r>
              <a:rPr kumimoji="1" lang="en-US" altLang="ko-Kore-KR" sz="1400" dirty="0"/>
              <a:t>.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57C810-062C-A141-A6C1-B4447C05253C}"/>
              </a:ext>
            </a:extLst>
          </p:cNvPr>
          <p:cNvCxnSpPr>
            <a:cxnSpLocks/>
          </p:cNvCxnSpPr>
          <p:nvPr/>
        </p:nvCxnSpPr>
        <p:spPr>
          <a:xfrm flipH="1" flipV="1">
            <a:off x="7947212" y="5405718"/>
            <a:ext cx="453251" cy="193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44A2A9-632F-B54C-8C06-E187B715B9D7}"/>
              </a:ext>
            </a:extLst>
          </p:cNvPr>
          <p:cNvSpPr txBox="1"/>
          <p:nvPr/>
        </p:nvSpPr>
        <p:spPr>
          <a:xfrm>
            <a:off x="8400462" y="5521312"/>
            <a:ext cx="288091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응답을 처리하는 부분</a:t>
            </a:r>
            <a:r>
              <a:rPr kumimoji="1" lang="en-US" altLang="ko-Kore-KR" sz="1400" dirty="0"/>
              <a:t>. </a:t>
            </a:r>
          </a:p>
          <a:p>
            <a:r>
              <a:rPr kumimoji="1" lang="ko-Kore-KR" altLang="en-US" sz="1400" dirty="0"/>
              <a:t>버퍼이용</a:t>
            </a:r>
            <a:r>
              <a:rPr kumimoji="1" lang="en-US" altLang="ko-Kore-KR" sz="1400" dirty="0"/>
              <a:t>. </a:t>
            </a:r>
          </a:p>
          <a:p>
            <a:r>
              <a:rPr kumimoji="1" lang="en-US" altLang="ko-Kore-KR" sz="1400" dirty="0" err="1"/>
              <a:t>conn.getInputStream</a:t>
            </a:r>
            <a:r>
              <a:rPr kumimoji="1" lang="en-US" altLang="ko-Kore-KR" sz="1400" dirty="0"/>
              <a:t>() : </a:t>
            </a:r>
            <a:r>
              <a:rPr kumimoji="1" lang="ko-Kore-KR" altLang="en-US" sz="1400" dirty="0"/>
              <a:t>스트림 통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2967A3-D3AF-4747-B989-891E7AFCD8E0}"/>
              </a:ext>
            </a:extLst>
          </p:cNvPr>
          <p:cNvCxnSpPr>
            <a:cxnSpLocks/>
          </p:cNvCxnSpPr>
          <p:nvPr/>
        </p:nvCxnSpPr>
        <p:spPr>
          <a:xfrm flipH="1">
            <a:off x="4415119" y="5697612"/>
            <a:ext cx="8157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21758B-0780-624F-96AD-457BBA69ACF0}"/>
              </a:ext>
            </a:extLst>
          </p:cNvPr>
          <p:cNvSpPr txBox="1"/>
          <p:nvPr/>
        </p:nvSpPr>
        <p:spPr>
          <a:xfrm>
            <a:off x="5244266" y="5598750"/>
            <a:ext cx="23264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반복해서 한줄씩 읽어온다</a:t>
            </a:r>
          </a:p>
        </p:txBody>
      </p:sp>
      <p:sp>
        <p:nvSpPr>
          <p:cNvPr id="31" name="줄무늬가 있는 오른쪽 화살표[S] 30">
            <a:extLst>
              <a:ext uri="{FF2B5EF4-FFF2-40B4-BE49-F238E27FC236}">
                <a16:creationId xmlns:a16="http://schemas.microsoft.com/office/drawing/2014/main" id="{4E750536-AB55-4641-9F31-04C799290392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160398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F680-A8F9-AD4F-950F-808B250A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113"/>
            <a:ext cx="12192000" cy="54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6278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06ECEF-E4EB-994B-9F6C-F72AD393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224"/>
            <a:ext cx="12192000" cy="49615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F5B24F-CA64-A543-AD17-484541DEF51D}"/>
              </a:ext>
            </a:extLst>
          </p:cNvPr>
          <p:cNvSpPr/>
          <p:nvPr/>
        </p:nvSpPr>
        <p:spPr>
          <a:xfrm>
            <a:off x="5948082" y="948224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1598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2A557-8EE0-EC4B-A6B0-FF286825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96" y="275968"/>
            <a:ext cx="8596668" cy="1320800"/>
          </a:xfrm>
        </p:spPr>
        <p:txBody>
          <a:bodyPr/>
          <a:lstStyle/>
          <a:p>
            <a:r>
              <a:rPr kumimoji="1" lang="en-US" altLang="ko-Kore-KR" dirty="0"/>
              <a:t>open API </a:t>
            </a:r>
            <a:r>
              <a:rPr kumimoji="1" lang="ko-Kore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EFB7C-6607-724B-919A-84F15DA4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086368"/>
            <a:ext cx="9869147" cy="5647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5F4A8-7C37-194C-BFE3-F05CF69C6B35}"/>
              </a:ext>
            </a:extLst>
          </p:cNvPr>
          <p:cNvSpPr txBox="1"/>
          <p:nvPr/>
        </p:nvSpPr>
        <p:spPr>
          <a:xfrm>
            <a:off x="10434918" y="14119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회원가입하기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5CA5E0-96ED-1D4E-B644-74F793CA2577}"/>
              </a:ext>
            </a:extLst>
          </p:cNvPr>
          <p:cNvCxnSpPr/>
          <p:nvPr/>
        </p:nvCxnSpPr>
        <p:spPr>
          <a:xfrm flipH="1">
            <a:off x="2447365" y="593694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4ECDF3-21D7-5F48-BF07-32B561CA8278}"/>
              </a:ext>
            </a:extLst>
          </p:cNvPr>
          <p:cNvCxnSpPr>
            <a:cxnSpLocks/>
          </p:cNvCxnSpPr>
          <p:nvPr/>
        </p:nvCxnSpPr>
        <p:spPr>
          <a:xfrm flipH="1" flipV="1">
            <a:off x="9521017" y="1781273"/>
            <a:ext cx="429807" cy="8825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BCF19A-BE98-8642-A03E-23D0E8D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55" y="2889654"/>
            <a:ext cx="2259493" cy="34786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CF2EE-4A57-654E-9E7C-14BCB1A0E9F9}"/>
              </a:ext>
            </a:extLst>
          </p:cNvPr>
          <p:cNvSpPr/>
          <p:nvPr/>
        </p:nvSpPr>
        <p:spPr>
          <a:xfrm>
            <a:off x="9735920" y="3523129"/>
            <a:ext cx="887256" cy="14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0C892D-BD83-DC4A-90D6-94453796EA11}"/>
              </a:ext>
            </a:extLst>
          </p:cNvPr>
          <p:cNvSpPr/>
          <p:nvPr/>
        </p:nvSpPr>
        <p:spPr>
          <a:xfrm>
            <a:off x="9735920" y="5446059"/>
            <a:ext cx="887256" cy="20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708119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8307D1-337E-4040-99E9-C00C5AFA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07"/>
            <a:ext cx="12192000" cy="640378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A53430-61DE-5241-A8E0-F9805C591EB2}"/>
              </a:ext>
            </a:extLst>
          </p:cNvPr>
          <p:cNvCxnSpPr/>
          <p:nvPr/>
        </p:nvCxnSpPr>
        <p:spPr>
          <a:xfrm flipH="1">
            <a:off x="820271" y="4251294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2FE70A1-7302-1347-B7D0-7212B67F7C44}"/>
              </a:ext>
            </a:extLst>
          </p:cNvPr>
          <p:cNvCxnSpPr/>
          <p:nvPr/>
        </p:nvCxnSpPr>
        <p:spPr>
          <a:xfrm flipH="1">
            <a:off x="8193742" y="5560141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9525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1618241"/>
            <a:ext cx="11302999" cy="93978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과제물 제출 </a:t>
            </a:r>
            <a:br>
              <a:rPr lang="ko-KR" altLang="en-US" dirty="0"/>
            </a:br>
            <a:r>
              <a:rPr lang="ko-KR" altLang="en-US" dirty="0"/>
              <a:t>요청 클릭</a:t>
            </a:r>
            <a:br>
              <a:rPr lang="ko-KR" altLang="en-US" dirty="0"/>
            </a:br>
            <a:r>
              <a:rPr lang="en-US" altLang="ko-KR" dirty="0"/>
              <a:t>json </a:t>
            </a:r>
            <a:r>
              <a:rPr lang="ko-KR" altLang="en-US" dirty="0"/>
              <a:t>결과가 나오는 </a:t>
            </a:r>
            <a:br>
              <a:rPr lang="ko-KR" altLang="en-US" dirty="0"/>
            </a:br>
            <a:r>
              <a:rPr lang="ko-KR" altLang="en-US" dirty="0"/>
              <a:t> 동작 과정을 녹화하여 코드와 </a:t>
            </a:r>
            <a:br>
              <a:rPr lang="en-US" altLang="ko-KR" dirty="0"/>
            </a:br>
            <a:r>
              <a:rPr lang="ko-KR" altLang="en-US" dirty="0"/>
              <a:t>함께 제출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0121-E38A-3944-939A-56A31EF7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65" y="0"/>
            <a:ext cx="40053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C8605-3EB7-4CD7-0FFA-24331982E679}"/>
              </a:ext>
            </a:extLst>
          </p:cNvPr>
          <p:cNvSpPr txBox="1"/>
          <p:nvPr/>
        </p:nvSpPr>
        <p:spPr>
          <a:xfrm>
            <a:off x="704650" y="624455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/>
              <a:t>[</a:t>
            </a:r>
            <a:r>
              <a:rPr kumimoji="1" lang="ko-KR" altLang="en-US" sz="2800" dirty="0"/>
              <a:t>과제</a:t>
            </a:r>
            <a:r>
              <a:rPr kumimoji="1" lang="en-US" altLang="ko-KR" sz="2800" dirty="0"/>
              <a:t>16]</a:t>
            </a:r>
            <a:endParaRPr lang="ko-Kore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  <a:r>
              <a:rPr lang="ko-KR" altLang="en-US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663283"/>
            <a:ext cx="8596668" cy="388077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dirty="0"/>
              <a:t>Thread</a:t>
            </a:r>
            <a:r>
              <a:rPr lang="ko-KR" altLang="en-US" dirty="0"/>
              <a:t> 시작방법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Thread</a:t>
            </a:r>
            <a:r>
              <a:rPr lang="ko-KR" altLang="en-US" dirty="0"/>
              <a:t> 클래스 상속한한 클래스 정의해서 보통 사용함</a:t>
            </a:r>
            <a:r>
              <a:rPr lang="en-US" altLang="ko-KR" dirty="0"/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Class </a:t>
            </a:r>
            <a:r>
              <a:rPr kumimoji="0" lang="en-US" altLang="ko-KR" b="0" i="0" u="none" strike="noStrike" kern="1200" cap="none" spc="0" normalizeH="0" baseline="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BackgroudThread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extends Thread{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</a:t>
            </a:r>
            <a:r>
              <a:rPr kumimoji="0" lang="en-US" altLang="ko-KR" b="0" i="0" u="none" strike="noStrike" kern="1200" cap="none" spc="0" normalizeH="0" baseline="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publid</a:t>
            </a: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void run(){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	...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}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/>
        </p:nvSpPr>
        <p:spPr>
          <a:xfrm>
            <a:off x="444500" y="2075924"/>
            <a:ext cx="11747500" cy="152774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800" b="0" i="0" u="none" strike="noStrike" kern="1200" cap="none" spc="0" normalizeH="0" baseline="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BackgroudThread</a:t>
            </a:r>
            <a:r>
              <a:rPr kumimoji="0" lang="en-US" altLang="ko-KR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thread = new </a:t>
            </a:r>
            <a:r>
              <a:rPr kumimoji="0" lang="en-US" altLang="ko-KR" sz="3800" b="0" i="0" u="none" strike="noStrike" kern="1200" cap="none" spc="0" normalizeH="0" baseline="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BackgroudThread</a:t>
            </a:r>
            <a:r>
              <a:rPr kumimoji="0" lang="en-US" altLang="ko-KR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();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800" b="0" i="0" u="none" strike="noStrike" kern="1200" cap="none" spc="0" normalizeH="0" baseline="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thread.start</a:t>
            </a:r>
            <a:r>
              <a:rPr kumimoji="0" lang="en-US" altLang="ko-KR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더 알아보기</a:t>
            </a:r>
            <a:r>
              <a:rPr lang="en-US" altLang="ko-KR" dirty="0"/>
              <a:t>~JSON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268" y="1678675"/>
            <a:ext cx="11358147" cy="411664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dirty="0"/>
              <a:t>JavaScript Object Notation </a:t>
            </a:r>
            <a:r>
              <a:rPr lang="ko-KR" altLang="en-US" dirty="0"/>
              <a:t>의 약자</a:t>
            </a:r>
            <a:r>
              <a:rPr lang="en-US" altLang="ko-KR" dirty="0"/>
              <a:t>.</a:t>
            </a:r>
            <a:r>
              <a:rPr lang="ko-KR" altLang="en-US" dirty="0"/>
              <a:t> 자바스크립트 객체 포맷을 데이터를 주고받을 때 사용할 수 있도록 문자열로 표현</a:t>
            </a:r>
          </a:p>
          <a:p>
            <a:pPr>
              <a:defRPr/>
            </a:pPr>
            <a:r>
              <a:rPr lang="ko-KR" altLang="en-US" dirty="0"/>
              <a:t>이전 예제에서 받은 정보가 </a:t>
            </a:r>
            <a:r>
              <a:rPr lang="en-US" altLang="ko-KR" dirty="0"/>
              <a:t>JSON</a:t>
            </a:r>
            <a:r>
              <a:rPr lang="ko-KR" altLang="en-US" dirty="0"/>
              <a:t> 포맷으로 된 데이터</a:t>
            </a:r>
          </a:p>
          <a:p>
            <a:pPr>
              <a:defRPr/>
            </a:pP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r>
              <a:rPr lang="ko-KR" altLang="en-US" dirty="0"/>
              <a:t>를 이용하여 객체를 만든다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각각의 속성은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  <a:r>
              <a:rPr lang="ko-KR" altLang="en-US" dirty="0"/>
              <a:t>로 구분</a:t>
            </a:r>
          </a:p>
          <a:p>
            <a:pPr>
              <a:defRPr/>
            </a:pPr>
            <a:r>
              <a:rPr lang="ko-KR" altLang="en-US" dirty="0"/>
              <a:t>각각의 속성 자체는 속성 이름과 속성 값이 </a:t>
            </a:r>
            <a:r>
              <a:rPr lang="en-US" altLang="ko-KR" dirty="0"/>
              <a:t>:(</a:t>
            </a:r>
            <a:r>
              <a:rPr lang="ko-KR" altLang="en-US" dirty="0"/>
              <a:t>콜론</a:t>
            </a:r>
            <a:r>
              <a:rPr lang="en-US" altLang="ko-KR" dirty="0"/>
              <a:t>)</a:t>
            </a:r>
            <a:r>
              <a:rPr lang="ko-KR" altLang="en-US" dirty="0"/>
              <a:t>기호로 구분되면서 한 쌍</a:t>
            </a:r>
          </a:p>
          <a:p>
            <a:pPr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콜론 뒤에 값이 들어갈 수 있는데 문자열이나 숫자와 같은 기본 </a:t>
            </a:r>
            <a:r>
              <a:rPr lang="ko-KR" altLang="en-US" dirty="0" err="1"/>
              <a:t>자료형</a:t>
            </a:r>
            <a:r>
              <a:rPr lang="ko-KR" altLang="en-US" dirty="0"/>
              <a:t> 혹은 </a:t>
            </a:r>
            <a:r>
              <a:rPr lang="en-US" altLang="ko-KR" dirty="0"/>
              <a:t>{}</a:t>
            </a:r>
            <a:r>
              <a:rPr lang="ko-KR" altLang="en-US" dirty="0"/>
              <a:t> 객체</a:t>
            </a:r>
          </a:p>
          <a:p>
            <a:pPr>
              <a:defRPr/>
            </a:pPr>
            <a:r>
              <a:rPr lang="ko-KR" altLang="en-US" dirty="0"/>
              <a:t>문자열 값에는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r>
              <a:rPr lang="en-US" altLang="ko-KR" dirty="0"/>
              <a:t>”(</a:t>
            </a:r>
            <a:r>
              <a:rPr lang="ko-KR" altLang="en-US" dirty="0"/>
              <a:t>큰따옴표</a:t>
            </a:r>
            <a:r>
              <a:rPr lang="en-US" altLang="ko-KR" dirty="0"/>
              <a:t>)</a:t>
            </a:r>
            <a:r>
              <a:rPr lang="ko-KR" altLang="en-US" dirty="0"/>
              <a:t>를 붙이고 숫자는 붙이지 않는다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배열은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](</a:t>
            </a:r>
            <a:r>
              <a:rPr lang="ko-KR" altLang="en-US" dirty="0"/>
              <a:t>대괄호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dirty="0" err="1"/>
              <a:t>Gson</a:t>
            </a:r>
            <a:r>
              <a:rPr lang="ko-KR" altLang="en-US" dirty="0"/>
              <a:t>은 </a:t>
            </a:r>
            <a:r>
              <a:rPr lang="en-US" altLang="ko-KR" dirty="0"/>
              <a:t>JSON</a:t>
            </a:r>
            <a:r>
              <a:rPr lang="ko-KR" altLang="en-US" dirty="0"/>
              <a:t> 문자열을 객체로 변환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Gson</a:t>
            </a:r>
            <a:r>
              <a:rPr lang="ko-KR" altLang="en-US" dirty="0"/>
              <a:t>은 외부 라이브러리이므로 추가 후 사용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3078E-0C87-1240-B900-CC3AD99C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 해보기</a:t>
            </a:r>
            <a:r>
              <a:rPr kumimoji="1" lang="en-US" altLang="ko-Kore-KR" dirty="0"/>
              <a:t>~</a:t>
            </a:r>
            <a:r>
              <a:rPr kumimoji="1" lang="ko-Kore-KR" altLang="en-US" dirty="0"/>
              <a:t>공공데이터</a:t>
            </a:r>
            <a:r>
              <a:rPr kumimoji="1" lang="en-US" altLang="ko-Kore-KR" dirty="0"/>
              <a:t>… API</a:t>
            </a:r>
            <a:r>
              <a:rPr kumimoji="1" lang="ko-Kore-KR" altLang="en-US" dirty="0"/>
              <a:t>는 많이 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6E7CE-92EF-A242-8F71-99EE2807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2061135"/>
            <a:ext cx="11302999" cy="4960939"/>
          </a:xfrm>
        </p:spPr>
        <p:txBody>
          <a:bodyPr/>
          <a:lstStyle/>
          <a:p>
            <a:r>
              <a:rPr kumimoji="1" lang="ko-Kore-KR" altLang="en-US" dirty="0"/>
              <a:t> 연구 관련 </a:t>
            </a:r>
            <a:r>
              <a:rPr kumimoji="1" lang="en-US" altLang="ko-Kore-KR" dirty="0"/>
              <a:t>API </a:t>
            </a:r>
            <a:r>
              <a:rPr kumimoji="1" lang="ko-Kore-KR" altLang="en-US" dirty="0"/>
              <a:t> 찾아보기</a:t>
            </a:r>
          </a:p>
        </p:txBody>
      </p:sp>
    </p:spTree>
    <p:extLst>
      <p:ext uri="{BB962C8B-B14F-4D97-AF65-F5344CB8AC3E}">
        <p14:creationId xmlns:p14="http://schemas.microsoft.com/office/powerpoint/2010/main" val="383275798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631" y="324031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Volley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6370" y="1037852"/>
            <a:ext cx="11302999" cy="4960939"/>
          </a:xfrm>
          <a:noFill/>
        </p:spPr>
        <p:txBody>
          <a:bodyPr/>
          <a:lstStyle/>
          <a:p>
            <a:pPr>
              <a:defRPr/>
            </a:pPr>
            <a:r>
              <a:rPr lang="en-US" altLang="ko-KR" dirty="0"/>
              <a:t>HTTP </a:t>
            </a:r>
            <a:r>
              <a:rPr lang="ko-KR" altLang="en-US" dirty="0"/>
              <a:t>연결의 다른 방법으로 </a:t>
            </a:r>
            <a:r>
              <a:rPr lang="en-US" altLang="ko-KR" dirty="0"/>
              <a:t>Volley API</a:t>
            </a:r>
            <a:r>
              <a:rPr lang="ko-KR" altLang="en-US" dirty="0"/>
              <a:t> 가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en-US" altLang="ko-KR" dirty="0"/>
              <a:t>2013</a:t>
            </a:r>
            <a:r>
              <a:rPr lang="ko-KR" altLang="en-US" dirty="0"/>
              <a:t>년 구글에서 공개됨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통신을 조금 더 쉽게 구현하는 데 목적이 있음</a:t>
            </a:r>
          </a:p>
          <a:p>
            <a:pPr>
              <a:defRPr/>
            </a:pPr>
            <a:r>
              <a:rPr lang="ko-KR" altLang="en-US" dirty="0"/>
              <a:t>표준 라이브러리가 아니므로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dependency</a:t>
            </a:r>
            <a:r>
              <a:rPr lang="ko-KR" altLang="en-US" dirty="0"/>
              <a:t> 관계 설정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Volley </a:t>
            </a:r>
            <a:r>
              <a:rPr lang="ko-KR" altLang="en-US" dirty="0"/>
              <a:t>라이브러리는 웹 요청과 응답을 단순화 하기 위해 만들어진 라이브러리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Volley</a:t>
            </a:r>
            <a:r>
              <a:rPr lang="ko-KR" altLang="en-US" dirty="0"/>
              <a:t>를 사용하려면 먼저 요청</a:t>
            </a:r>
            <a:r>
              <a:rPr lang="en-US" altLang="ko-KR" dirty="0"/>
              <a:t>(Request)</a:t>
            </a:r>
            <a:r>
              <a:rPr lang="ko-KR" altLang="en-US" dirty="0"/>
              <a:t>객체를 만들고 이 객체를 요청 큐</a:t>
            </a:r>
            <a:r>
              <a:rPr lang="en-US" altLang="ko-KR" dirty="0"/>
              <a:t>(</a:t>
            </a:r>
            <a:r>
              <a:rPr lang="en-US" altLang="ko-KR" dirty="0" err="1"/>
              <a:t>RequestQueue</a:t>
            </a:r>
            <a:r>
              <a:rPr lang="en-US" altLang="ko-KR" dirty="0"/>
              <a:t>)</a:t>
            </a:r>
            <a:r>
              <a:rPr lang="ko-KR" altLang="en-US" dirty="0"/>
              <a:t>라는 곳에 넣어주기만 하면 됨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그러면 요청 큐가 알아서 웹 서버에 요청하고 응답까지 받아 줌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응답을 받을 수 있도록 지정된 메서드를 만들어 두기만 하면 응답이 왔을 때 그 메서드가 자동으로 호출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C4E414-1675-564A-9E2D-ADCB9FCD3BD9}"/>
              </a:ext>
            </a:extLst>
          </p:cNvPr>
          <p:cNvSpPr/>
          <p:nvPr/>
        </p:nvSpPr>
        <p:spPr>
          <a:xfrm>
            <a:off x="591671" y="4948519"/>
            <a:ext cx="2850776" cy="1411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2ABA3CA-85D6-F749-96AC-AD8CDEAD421F}"/>
              </a:ext>
            </a:extLst>
          </p:cNvPr>
          <p:cNvSpPr/>
          <p:nvPr/>
        </p:nvSpPr>
        <p:spPr>
          <a:xfrm>
            <a:off x="4294095" y="4948517"/>
            <a:ext cx="2026023" cy="1411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5FFE24-E5AA-FB43-834E-1E41C48124F3}"/>
              </a:ext>
            </a:extLst>
          </p:cNvPr>
          <p:cNvSpPr/>
          <p:nvPr/>
        </p:nvSpPr>
        <p:spPr>
          <a:xfrm>
            <a:off x="9245601" y="4948517"/>
            <a:ext cx="2649069" cy="14119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34727F9-DCAF-B841-BF42-74725F7180E5}"/>
              </a:ext>
            </a:extLst>
          </p:cNvPr>
          <p:cNvSpPr/>
          <p:nvPr/>
        </p:nvSpPr>
        <p:spPr>
          <a:xfrm>
            <a:off x="766482" y="5654487"/>
            <a:ext cx="2447365" cy="558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2F3949E-BCBE-404F-BE72-E9D2295D7B81}"/>
              </a:ext>
            </a:extLst>
          </p:cNvPr>
          <p:cNvSpPr/>
          <p:nvPr/>
        </p:nvSpPr>
        <p:spPr>
          <a:xfrm>
            <a:off x="6491196" y="4948518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3B3F0B7-24CC-4745-9A11-421A3440D847}"/>
              </a:ext>
            </a:extLst>
          </p:cNvPr>
          <p:cNvSpPr/>
          <p:nvPr/>
        </p:nvSpPr>
        <p:spPr>
          <a:xfrm>
            <a:off x="6491196" y="5450403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564C4F7-6E2C-7E4C-B6DA-BAF99C0DE04E}"/>
              </a:ext>
            </a:extLst>
          </p:cNvPr>
          <p:cNvSpPr/>
          <p:nvPr/>
        </p:nvSpPr>
        <p:spPr>
          <a:xfrm>
            <a:off x="6491196" y="5936364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F2329-BCAE-D44B-AD37-6C4770BCB0C2}"/>
              </a:ext>
            </a:extLst>
          </p:cNvPr>
          <p:cNvSpPr txBox="1"/>
          <p:nvPr/>
        </p:nvSpPr>
        <p:spPr>
          <a:xfrm>
            <a:off x="1368612" y="51372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Request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88868-5605-C147-B261-72447DBE0FE4}"/>
              </a:ext>
            </a:extLst>
          </p:cNvPr>
          <p:cNvSpPr txBox="1"/>
          <p:nvPr/>
        </p:nvSpPr>
        <p:spPr>
          <a:xfrm>
            <a:off x="942810" y="573250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RequestListener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1A45E-90B9-AF46-A57A-722179380062}"/>
              </a:ext>
            </a:extLst>
          </p:cNvPr>
          <p:cNvSpPr txBox="1"/>
          <p:nvPr/>
        </p:nvSpPr>
        <p:spPr>
          <a:xfrm>
            <a:off x="4383250" y="540090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chemeClr val="bg1"/>
                </a:solidFill>
              </a:rPr>
              <a:t>RequestQueue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F5605-6B13-924A-99E4-47B8903F5C2D}"/>
              </a:ext>
            </a:extLst>
          </p:cNvPr>
          <p:cNvSpPr txBox="1"/>
          <p:nvPr/>
        </p:nvSpPr>
        <p:spPr>
          <a:xfrm>
            <a:off x="6491196" y="490738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Thread1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1C9BD-F445-EE47-AD0C-B94B8E1EF628}"/>
              </a:ext>
            </a:extLst>
          </p:cNvPr>
          <p:cNvSpPr txBox="1"/>
          <p:nvPr/>
        </p:nvSpPr>
        <p:spPr>
          <a:xfrm>
            <a:off x="6491196" y="542696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Thread2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9D45F-D7CB-2847-8A68-0F214BE87419}"/>
              </a:ext>
            </a:extLst>
          </p:cNvPr>
          <p:cNvSpPr txBox="1"/>
          <p:nvPr/>
        </p:nvSpPr>
        <p:spPr>
          <a:xfrm>
            <a:off x="6491196" y="590687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Thread3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7A42F-E7AE-B74B-876E-A5DC1A1B3D56}"/>
              </a:ext>
            </a:extLst>
          </p:cNvPr>
          <p:cNvSpPr txBox="1"/>
          <p:nvPr/>
        </p:nvSpPr>
        <p:spPr>
          <a:xfrm>
            <a:off x="9897784" y="540940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Server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94C2DC-3AF1-634B-AEBA-22EBF4363CFB}"/>
              </a:ext>
            </a:extLst>
          </p:cNvPr>
          <p:cNvCxnSpPr/>
          <p:nvPr/>
        </p:nvCxnSpPr>
        <p:spPr>
          <a:xfrm>
            <a:off x="3482788" y="5321903"/>
            <a:ext cx="7395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97306B-0081-F549-A4DE-230ECB6C92E0}"/>
              </a:ext>
            </a:extLst>
          </p:cNvPr>
          <p:cNvCxnSpPr/>
          <p:nvPr/>
        </p:nvCxnSpPr>
        <p:spPr>
          <a:xfrm>
            <a:off x="8301318" y="5375357"/>
            <a:ext cx="7395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D4EF5F-C2B4-4543-99EF-488D5A20EF8A}"/>
              </a:ext>
            </a:extLst>
          </p:cNvPr>
          <p:cNvCxnSpPr>
            <a:cxnSpLocks/>
          </p:cNvCxnSpPr>
          <p:nvPr/>
        </p:nvCxnSpPr>
        <p:spPr>
          <a:xfrm flipH="1">
            <a:off x="8301318" y="5906878"/>
            <a:ext cx="73561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65279B-7D29-AF42-98AC-FB9CB3F3903D}"/>
              </a:ext>
            </a:extLst>
          </p:cNvPr>
          <p:cNvCxnSpPr>
            <a:cxnSpLocks/>
          </p:cNvCxnSpPr>
          <p:nvPr/>
        </p:nvCxnSpPr>
        <p:spPr>
          <a:xfrm flipH="1">
            <a:off x="3486758" y="5888084"/>
            <a:ext cx="73561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A5F-11AC-0A45-B0B4-D11484517E15}"/>
              </a:ext>
            </a:extLst>
          </p:cNvPr>
          <p:cNvSpPr txBox="1"/>
          <p:nvPr/>
        </p:nvSpPr>
        <p:spPr>
          <a:xfrm>
            <a:off x="3487892" y="4925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D64B07-D32D-4F48-9121-708C3277C5CB}"/>
              </a:ext>
            </a:extLst>
          </p:cNvPr>
          <p:cNvSpPr txBox="1"/>
          <p:nvPr/>
        </p:nvSpPr>
        <p:spPr>
          <a:xfrm>
            <a:off x="8345961" y="48438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466BA7-746D-064B-B5C1-190F21887FFB}"/>
              </a:ext>
            </a:extLst>
          </p:cNvPr>
          <p:cNvSpPr txBox="1"/>
          <p:nvPr/>
        </p:nvSpPr>
        <p:spPr>
          <a:xfrm>
            <a:off x="8345961" y="59879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응답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DF04CA-D694-094D-9DB0-666B11C59AB2}"/>
              </a:ext>
            </a:extLst>
          </p:cNvPr>
          <p:cNvSpPr txBox="1"/>
          <p:nvPr/>
        </p:nvSpPr>
        <p:spPr>
          <a:xfrm>
            <a:off x="615577" y="6438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응답처리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28B5A09-ECC9-434A-8F45-8BB7C567DF56}"/>
              </a:ext>
            </a:extLst>
          </p:cNvPr>
          <p:cNvCxnSpPr>
            <a:cxnSpLocks/>
          </p:cNvCxnSpPr>
          <p:nvPr/>
        </p:nvCxnSpPr>
        <p:spPr>
          <a:xfrm>
            <a:off x="2017059" y="6357325"/>
            <a:ext cx="0" cy="36933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DBDEB-56C4-0E4D-BA88-31A84494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장점은 스레드를 신경 쓰지 않아도 된다는 점</a:t>
            </a:r>
            <a:r>
              <a:rPr kumimoji="1" lang="en-US" altLang="ko-Kore-KR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요청 큐가 내부에서 스레드를 만들어 웹 서버에 요청하고 응답받는 과정을 진행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응답을 처리할 수 있는 메서드를 호출할 때는 메</a:t>
            </a:r>
            <a:r>
              <a:rPr kumimoji="1" lang="ko-KR" altLang="en-US"/>
              <a:t>인</a:t>
            </a:r>
            <a:r>
              <a:rPr kumimoji="1" lang="ko-Kore-KR" altLang="en-US" dirty="0"/>
              <a:t> 스레드에서 처리할 수 있도록 만들기 때문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따라서 스레드를 사용할 필요도 없고 화면에 결과를 표시할 때 핸들러를 사용할 필요도 없음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98829D7-5364-0C4F-8A55-DDF10953E8BD}"/>
              </a:ext>
            </a:extLst>
          </p:cNvPr>
          <p:cNvSpPr txBox="1">
            <a:spLocks/>
          </p:cNvSpPr>
          <p:nvPr/>
        </p:nvSpPr>
        <p:spPr>
          <a:xfrm>
            <a:off x="584199" y="2762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8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/>
              <a:t>Volley </a:t>
            </a:r>
            <a:r>
              <a:rPr lang="ko-KR" altLang="en-US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68801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94155-856D-5542-901F-A6A129CF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49624"/>
            <a:ext cx="11302999" cy="93978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코드로 이해하기 </a:t>
            </a:r>
            <a:r>
              <a:rPr kumimoji="1" lang="en-US" altLang="ko-Kore-KR" dirty="0"/>
              <a:t>- Volley</a:t>
            </a:r>
            <a:r>
              <a:rPr kumimoji="1" lang="ko-Kore-KR" altLang="en-US" dirty="0"/>
              <a:t>로 정보 가져오기</a:t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5CF63-961E-C741-ACB3-D0CF9774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1428397"/>
            <a:ext cx="2744600" cy="5079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19690-033B-3640-9F19-924920F4D933}"/>
              </a:ext>
            </a:extLst>
          </p:cNvPr>
          <p:cNvSpPr txBox="1"/>
          <p:nvPr/>
        </p:nvSpPr>
        <p:spPr>
          <a:xfrm>
            <a:off x="874059" y="2218765"/>
            <a:ext cx="37930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이전 방식의 코드가 이해되었다면</a:t>
            </a:r>
            <a:r>
              <a:rPr kumimoji="1" lang="en-US" altLang="ko-Kore-KR" dirty="0"/>
              <a:t>…</a:t>
            </a:r>
          </a:p>
          <a:p>
            <a:r>
              <a:rPr kumimoji="1" lang="ko-Kore-KR" altLang="en-US" dirty="0"/>
              <a:t>이제 보게될 </a:t>
            </a:r>
            <a:r>
              <a:rPr kumimoji="1" lang="en-US" altLang="ko-Kore-KR" dirty="0"/>
              <a:t>Volley</a:t>
            </a:r>
            <a:r>
              <a:rPr kumimoji="1" lang="ko-Kore-KR" altLang="en-US" dirty="0"/>
              <a:t>코드는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바로 알 수 있을 것임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lang="ko-KR" altLang="en-US" dirty="0"/>
              <a:t>동작 과정을 녹화하여 코드와 </a:t>
            </a:r>
            <a:br>
              <a:rPr lang="en-US" altLang="ko-KR" dirty="0"/>
            </a:br>
            <a:r>
              <a:rPr lang="ko-KR" altLang="en-US" dirty="0"/>
              <a:t>함께 제출</a:t>
            </a:r>
            <a:endParaRPr kumimoji="1" lang="en-US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8625A-4FB4-5C22-E9C8-F33F50B41B66}"/>
              </a:ext>
            </a:extLst>
          </p:cNvPr>
          <p:cNvSpPr txBox="1"/>
          <p:nvPr/>
        </p:nvSpPr>
        <p:spPr>
          <a:xfrm>
            <a:off x="8918490" y="349624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/>
              <a:t>[</a:t>
            </a:r>
            <a:r>
              <a:rPr kumimoji="1" lang="ko-KR" altLang="en-US" sz="2800" dirty="0"/>
              <a:t>과제</a:t>
            </a:r>
            <a:r>
              <a:rPr kumimoji="1" lang="en-US" altLang="ko-KR" sz="2800" dirty="0"/>
              <a:t>17]</a:t>
            </a:r>
            <a:endParaRPr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527063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0059DE-D41F-F14E-AA56-7FF7B1E2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849"/>
            <a:ext cx="12192000" cy="61403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8C34A4-D677-1843-9A21-91838563BCC3}"/>
              </a:ext>
            </a:extLst>
          </p:cNvPr>
          <p:cNvCxnSpPr/>
          <p:nvPr/>
        </p:nvCxnSpPr>
        <p:spPr>
          <a:xfrm flipH="1" flipV="1">
            <a:off x="6714565" y="5526741"/>
            <a:ext cx="681318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E0D32D-FCFB-2E4D-9322-1BBC8D6A15FE}"/>
              </a:ext>
            </a:extLst>
          </p:cNvPr>
          <p:cNvSpPr txBox="1"/>
          <p:nvPr/>
        </p:nvSpPr>
        <p:spPr>
          <a:xfrm>
            <a:off x="7705165" y="5526741"/>
            <a:ext cx="416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Volley</a:t>
            </a:r>
            <a:r>
              <a:rPr kumimoji="1" lang="ko-Kore-KR" altLang="en-US" dirty="0"/>
              <a:t>는 외부 라이브러리이므로 </a:t>
            </a:r>
            <a:endParaRPr kumimoji="1" lang="en-US" altLang="ko-Kore-KR" dirty="0"/>
          </a:p>
          <a:p>
            <a:r>
              <a:rPr kumimoji="1" lang="en-US" altLang="ko-Kore-KR" dirty="0" err="1"/>
              <a:t>build.gradel</a:t>
            </a:r>
            <a:r>
              <a:rPr kumimoji="1" lang="en-US" altLang="ko-Kore-KR" dirty="0"/>
              <a:t>(Module : …)</a:t>
            </a:r>
            <a:r>
              <a:rPr kumimoji="1" lang="ko-Kore-KR" altLang="en-US" dirty="0"/>
              <a:t>에 라이브러리</a:t>
            </a:r>
            <a:endParaRPr kumimoji="1" lang="en-US" altLang="ko-Kore-KR" dirty="0"/>
          </a:p>
          <a:p>
            <a:r>
              <a:rPr kumimoji="1" lang="ko-Kore-KR" altLang="en-US" dirty="0"/>
              <a:t>정보를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35202-5129-AA4E-9342-8BC4216AC692}"/>
              </a:ext>
            </a:extLst>
          </p:cNvPr>
          <p:cNvSpPr/>
          <p:nvPr/>
        </p:nvSpPr>
        <p:spPr>
          <a:xfrm>
            <a:off x="5280212" y="358849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84341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2713F7-F673-D04F-BC50-27D5F492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7" y="590674"/>
            <a:ext cx="11936506" cy="5676652"/>
          </a:xfrm>
          <a:prstGeom prst="rect">
            <a:avLst/>
          </a:prstGeom>
        </p:spPr>
      </p:pic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1CC2BB1A-539C-A147-8642-CCE02A8FAB98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6ED0E-3506-D94F-86DE-E54E948BF81A}"/>
              </a:ext>
            </a:extLst>
          </p:cNvPr>
          <p:cNvSpPr/>
          <p:nvPr/>
        </p:nvSpPr>
        <p:spPr>
          <a:xfrm>
            <a:off x="5208494" y="590674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720270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86F99E-A587-454D-A175-0F9C10CF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79" y="0"/>
            <a:ext cx="9746642" cy="6858000"/>
          </a:xfrm>
          <a:prstGeom prst="rect">
            <a:avLst/>
          </a:prstGeom>
        </p:spPr>
      </p:pic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93B57BE4-0A4E-284D-A3C8-FBCE24432F7D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20725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BFBDB6-C93A-C449-B31E-9A0D551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31" y="0"/>
            <a:ext cx="9889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63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DA52F-7000-0C49-811F-B552F5D9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83"/>
            <a:ext cx="12192000" cy="631783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B59FC-BF5B-D145-AF53-7F78C0B45EB0}"/>
              </a:ext>
            </a:extLst>
          </p:cNvPr>
          <p:cNvCxnSpPr/>
          <p:nvPr/>
        </p:nvCxnSpPr>
        <p:spPr>
          <a:xfrm flipH="1" flipV="1">
            <a:off x="8839200" y="1707776"/>
            <a:ext cx="681318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EF173A-074A-F64E-A18C-7464B47D27B2}"/>
              </a:ext>
            </a:extLst>
          </p:cNvPr>
          <p:cNvCxnSpPr>
            <a:cxnSpLocks/>
          </p:cNvCxnSpPr>
          <p:nvPr/>
        </p:nvCxnSpPr>
        <p:spPr>
          <a:xfrm flipH="1">
            <a:off x="7454153" y="2191870"/>
            <a:ext cx="66787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72FC6-96DB-8D4B-8DEE-E6903DFE5A41}"/>
              </a:ext>
            </a:extLst>
          </p:cNvPr>
          <p:cNvSpPr/>
          <p:nvPr/>
        </p:nvSpPr>
        <p:spPr>
          <a:xfrm>
            <a:off x="8292353" y="270083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72100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465221"/>
            <a:ext cx="8596668" cy="1320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스레드 사용하기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Gs21XXX</a:t>
            </a:r>
            <a:r>
              <a:rPr lang="en-US" altLang="ko-KR" sz="240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csm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Thread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org.techtown.thread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6471A1-4C7A-9249-805B-D7B359D9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199"/>
            <a:ext cx="12192000" cy="5645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C5BB32-CA36-074E-9350-FC15D7C058BE}"/>
              </a:ext>
            </a:extLst>
          </p:cNvPr>
          <p:cNvSpPr/>
          <p:nvPr/>
        </p:nvSpPr>
        <p:spPr>
          <a:xfrm>
            <a:off x="2895600" y="606199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줄무늬가 있는 오른쪽 화살표[S] 5">
            <a:extLst>
              <a:ext uri="{FF2B5EF4-FFF2-40B4-BE49-F238E27FC236}">
                <a16:creationId xmlns:a16="http://schemas.microsoft.com/office/drawing/2014/main" id="{79500F5E-D142-DC4D-99E2-9030FE89F1C3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804595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D11361-B63C-E443-88BC-E7CED070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59"/>
            <a:ext cx="12192000" cy="49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69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7877" y="3039705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ko-Kore-KR" altLang="en-US" dirty="0"/>
              <a:t>네트워킹 이용 서버 접속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웹호스팅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dirty="0"/>
              <a:t>카페</a:t>
            </a:r>
            <a:r>
              <a:rPr lang="en-US" altLang="ko-KR" dirty="0"/>
              <a:t>24</a:t>
            </a:r>
            <a:r>
              <a:rPr lang="ko-KR" altLang="en-US" dirty="0"/>
              <a:t> 이용</a:t>
            </a:r>
          </a:p>
          <a:p>
            <a:pPr>
              <a:defRPr/>
            </a:pPr>
            <a:r>
              <a:rPr lang="en-US" altLang="ko-KR" dirty="0"/>
              <a:t>id : gghs20           pw: rudrhkr20!</a:t>
            </a:r>
          </a:p>
          <a:p>
            <a:pPr>
              <a:spcBef>
                <a:spcPts val="576"/>
              </a:spcBef>
              <a:defRPr/>
            </a:pPr>
            <a:r>
              <a:rPr lang="en-US" altLang="ko-KR" dirty="0"/>
              <a:t> </a:t>
            </a:r>
            <a:r>
              <a:rPr lang="ko-KR" altLang="en-US" dirty="0"/>
              <a:t>안드로이드 프로그램에서 이용할 서버 세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팅</a:t>
            </a:r>
          </a:p>
          <a:p>
            <a:pPr>
              <a:spcBef>
                <a:spcPts val="576"/>
              </a:spcBef>
              <a:defRPr/>
            </a:pP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웹 호스팅 이용 예정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여러 호스팅 업체가 존재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카페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24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로 정함  </a:t>
            </a:r>
            <a:r>
              <a:rPr kumimoji="0" lang="en-US" altLang="ko-KR" b="0" i="0" u="none" strike="noStrike" kern="1200" cap="none" spc="0" normalizeH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www.cafe24.com</a:t>
            </a:r>
            <a:endParaRPr kumimoji="0" lang="en-US" altLang="ko-KR" b="0" i="0" u="none" strike="noStrike" kern="1200" cap="none" spc="0" normalizeH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576"/>
              </a:spcBef>
              <a:defRPr/>
            </a:pP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좀 더 공부하고자 하면 자신의 컴퓨터를 서버로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php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설치하여 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localhost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로 접속하여 이용할 수도 있음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spcBef>
                <a:spcPts val="576"/>
              </a:spcBef>
              <a:defRPr/>
            </a:pPr>
            <a:r>
              <a:rPr kumimoji="0" lang="ko-KR" altLang="en-US" b="0" i="0" u="none" strike="noStrike" kern="1200" cap="none" spc="0" normalizeH="0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웹호스팅은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모든 사람이 같은 데이터베이스에 접근할 수 있음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spcBef>
                <a:spcPts val="576"/>
              </a:spcBef>
              <a:defRPr/>
            </a:pPr>
            <a:r>
              <a:rPr kumimoji="0" lang="en-US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http://gghs20.cafe24.com/</a:t>
            </a:r>
            <a:r>
              <a:rPr kumimoji="0" lang="en-US" altLang="en-US" b="0" i="0" u="none" strike="noStrike" kern="1200" cap="none" spc="0" normalizeH="0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gghsdbeditor</a:t>
            </a:r>
            <a:endParaRPr kumimoji="0" lang="en-US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576"/>
              </a:spcBef>
              <a:buNone/>
              <a:defRPr/>
            </a:pPr>
            <a:endParaRPr kumimoji="0" lang="ko-KR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838" y="509916"/>
            <a:ext cx="11570862" cy="634808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107120" y="690562"/>
            <a:ext cx="952500" cy="51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53102" y="1899908"/>
            <a:ext cx="8638847" cy="218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CREATE TABLE USERCSM (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userId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userPassword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userName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userAge INT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PRIMARY KEY(userID)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0138" y="1643308"/>
            <a:ext cx="952500" cy="51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92638" y="1417254"/>
            <a:ext cx="451377" cy="438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07120" y="0"/>
            <a:ext cx="451420" cy="441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96000" y="1458834"/>
            <a:ext cx="451420" cy="44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A0485-1480-FF44-8177-B9C68EE9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9DF9-7EFF-3741-A6DF-025BB4C7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321077" cy="3880773"/>
          </a:xfrm>
        </p:spPr>
        <p:txBody>
          <a:bodyPr/>
          <a:lstStyle/>
          <a:p>
            <a:r>
              <a:rPr kumimoji="1" lang="en" altLang="ko-Kore-KR" dirty="0"/>
              <a:t>PHP</a:t>
            </a:r>
            <a:r>
              <a:rPr kumimoji="1" lang="ko-KR" altLang="en-US" dirty="0"/>
              <a:t>란</a:t>
            </a:r>
            <a:r>
              <a:rPr kumimoji="1" lang="en-US" altLang="ko-KR" dirty="0"/>
              <a:t>, </a:t>
            </a:r>
            <a:r>
              <a:rPr kumimoji="1" lang="en" altLang="ko-Kore-KR" dirty="0"/>
              <a:t>PHP - Hypertext Preprocessor</a:t>
            </a:r>
            <a:r>
              <a:rPr kumimoji="1" lang="ko-KR" altLang="en-US" dirty="0"/>
              <a:t>의 약자로 주로 </a:t>
            </a:r>
            <a:r>
              <a:rPr kumimoji="1" lang="en" altLang="ko-Kore-KR" dirty="0"/>
              <a:t>HTLML </a:t>
            </a:r>
            <a:r>
              <a:rPr kumimoji="1" lang="ko-KR" altLang="en-US" dirty="0"/>
              <a:t>코드를 생성하는 역할을 하는 언어이다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주로 </a:t>
            </a:r>
            <a:r>
              <a:rPr kumimoji="1" lang="ko-KR" altLang="en-US" dirty="0" err="1"/>
              <a:t>서버쪽에서</a:t>
            </a:r>
            <a:r>
              <a:rPr kumimoji="1" lang="ko-KR" altLang="en-US" dirty="0"/>
              <a:t> 실행되는 언어로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웹개발에</a:t>
            </a:r>
            <a:r>
              <a:rPr kumimoji="1" lang="ko-KR" altLang="en-US" dirty="0"/>
              <a:t> 최적화되어 여러 기능들이 미리 구현되어 제공된다는 장점을 갖고 있다</a:t>
            </a:r>
            <a:r>
              <a:rPr kumimoji="1" lang="en-US" altLang="ko-KR" dirty="0"/>
              <a:t>.</a:t>
            </a:r>
          </a:p>
          <a:p>
            <a:r>
              <a:rPr kumimoji="1" lang="en" altLang="ko-Kore-KR" dirty="0"/>
              <a:t>MySQL, PostgreSQL, Oracle, Sybase, Informix </a:t>
            </a:r>
            <a:r>
              <a:rPr kumimoji="1" lang="ko-KR" altLang="en-US" dirty="0"/>
              <a:t>등 현재 사용되는 많은 데이터베이스들을 지원하며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많은 공개소프트웨어들이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로 구현되어 있다</a:t>
            </a:r>
            <a:r>
              <a:rPr kumimoji="1" lang="en-US" altLang="ko-KR" dirty="0"/>
              <a:t>.</a:t>
            </a:r>
          </a:p>
          <a:p>
            <a:r>
              <a:rPr kumimoji="1" lang="en" altLang="ko-Kore-KR" dirty="0"/>
              <a:t>PHP</a:t>
            </a:r>
            <a:r>
              <a:rPr kumimoji="1" lang="ko-KR" altLang="en-US" dirty="0"/>
              <a:t>로 구현되어 있는 애플리케이션의 예로는 워드프레스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미디어위키</a:t>
            </a:r>
            <a:r>
              <a:rPr kumimoji="1" lang="en-US" altLang="ko-KR" dirty="0"/>
              <a:t>, </a:t>
            </a:r>
            <a:r>
              <a:rPr kumimoji="1" lang="en" altLang="ko-Kore-KR" dirty="0" err="1"/>
              <a:t>SpressEngine</a:t>
            </a:r>
            <a:r>
              <a:rPr kumimoji="1" lang="en" altLang="ko-Kore-KR" dirty="0"/>
              <a:t> </a:t>
            </a:r>
            <a:r>
              <a:rPr kumimoji="1" lang="ko-KR" altLang="en-US" dirty="0"/>
              <a:t>등이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문법이 </a:t>
            </a:r>
            <a:r>
              <a:rPr kumimoji="1" lang="en" altLang="ko-Kore-KR" dirty="0"/>
              <a:t>C</a:t>
            </a:r>
            <a:r>
              <a:rPr kumimoji="1" lang="ko-KR" altLang="en-US" dirty="0"/>
              <a:t>와 비슷하여 서버의 여러 가지 기능들을 간편하고 통합적으로 활용할 수 있다는 장점이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393575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9D8C1-7F71-1549-A701-E60DBD3D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PHP</a:t>
            </a:r>
            <a:r>
              <a:rPr kumimoji="1" lang="ko-KR" altLang="en-US" dirty="0"/>
              <a:t>의 역할은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기본적으로 시스템에서 파일을 생성하고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쓰는 등의 파일 관리 기능을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데이터베이스의 자료들을 추가하고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삭제하는 등의 작업을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파일들로부터 데이터를 수집하고 저장하여 이메일을 통하여 사용자에게 전달할 수 있는 기능도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이와 같이 서버의 기능을 담당하는 언어이다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980B4E2-4713-3749-A22B-DF3B8BB8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</p:spPr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7335446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31AE0-4018-EC44-A0C7-13DDD152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2034241"/>
            <a:ext cx="11302999" cy="4960939"/>
          </a:xfrm>
        </p:spPr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www.androidhive.info</a:t>
            </a:r>
            <a:r>
              <a:rPr kumimoji="1" lang="en" altLang="ko-Kore-KR" dirty="0"/>
              <a:t>/2012/05/how-to-connect-android-with-php-</a:t>
            </a:r>
            <a:r>
              <a:rPr kumimoji="1" lang="en" altLang="ko-Kore-KR" dirty="0" err="1"/>
              <a:t>mysql</a:t>
            </a:r>
            <a:r>
              <a:rPr kumimoji="1" lang="en" altLang="ko-Kore-KR" dirty="0"/>
              <a:t>/</a:t>
            </a:r>
          </a:p>
          <a:p>
            <a:pPr marL="0" indent="0">
              <a:buNone/>
            </a:pPr>
            <a:r>
              <a:rPr kumimoji="1" lang="en" altLang="ko-Kore-KR" dirty="0"/>
              <a:t>1. MYSQL </a:t>
            </a:r>
            <a:r>
              <a:rPr kumimoji="1" lang="ko-KR" altLang="en-US" dirty="0"/>
              <a:t>데이터베이스를 생성</a:t>
            </a:r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와 데이터베이스를 연결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조작</a:t>
            </a:r>
          </a:p>
          <a:p>
            <a:pPr marL="0" indent="0">
              <a:buNone/>
            </a:pPr>
            <a:r>
              <a:rPr kumimoji="1" lang="en-US" altLang="ko-KR" dirty="0"/>
              <a:t>3. </a:t>
            </a:r>
            <a:r>
              <a:rPr kumimoji="1" lang="en" altLang="ko-Kore-KR" dirty="0"/>
              <a:t>PHP </a:t>
            </a:r>
            <a:r>
              <a:rPr kumimoji="1" lang="ko-KR" altLang="en-US" dirty="0"/>
              <a:t>파일로부터 </a:t>
            </a:r>
            <a:r>
              <a:rPr kumimoji="1" lang="en" altLang="ko-Kore-KR" dirty="0"/>
              <a:t>JSON </a:t>
            </a:r>
            <a:r>
              <a:rPr kumimoji="1" lang="ko-KR" altLang="en-US" dirty="0"/>
              <a:t>파일의 형태로 테이블의 데이터를 </a:t>
            </a:r>
            <a:r>
              <a:rPr kumimoji="1" lang="ko-KR" altLang="en-US" dirty="0" err="1"/>
              <a:t>읽어옴</a:t>
            </a:r>
            <a:endParaRPr kumimoji="1" lang="ko-KR" altLang="en-US" dirty="0"/>
          </a:p>
          <a:p>
            <a:pPr marL="0" indent="0">
              <a:buNone/>
            </a:pPr>
            <a:r>
              <a:rPr kumimoji="1" lang="en-US" altLang="ko-KR" dirty="0"/>
              <a:t>4. </a:t>
            </a:r>
            <a:r>
              <a:rPr kumimoji="1" lang="ko-KR" altLang="en-US" dirty="0"/>
              <a:t>테이블에 새로운 데이터를 삽입하는 </a:t>
            </a:r>
            <a:r>
              <a:rPr kumimoji="1" lang="en" altLang="ko-Kore-KR" dirty="0"/>
              <a:t>PHP </a:t>
            </a:r>
            <a:r>
              <a:rPr kumimoji="1" lang="ko-KR" altLang="en-US" dirty="0"/>
              <a:t>파일을 작성한 후</a:t>
            </a:r>
            <a:r>
              <a:rPr kumimoji="1" lang="en-US" altLang="ko-KR" dirty="0"/>
              <a:t>,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를 통해 새로운 데이터 삽입 요청을 날림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C6AF614-563A-0548-8762-7648B45D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</p:spPr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493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DB</a:t>
            </a:r>
            <a:r>
              <a:rPr lang="ko-KR" altLang="en-US"/>
              <a:t>와 웹서버 연동을 위해 </a:t>
            </a:r>
            <a:r>
              <a:rPr lang="en-US" altLang="ko-KR"/>
              <a:t>PHP</a:t>
            </a:r>
            <a:r>
              <a:rPr lang="ko-KR" altLang="en-US"/>
              <a:t> 파일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 메모장 열기 혹은 </a:t>
            </a:r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  <a:p>
            <a:pPr>
              <a:defRPr/>
            </a:pPr>
            <a:r>
              <a:rPr lang="ko-KR" altLang="en-US" dirty="0"/>
              <a:t>다음의 내용을 입력 후 이름을 </a:t>
            </a:r>
            <a:r>
              <a:rPr lang="en-US" altLang="ko-KR" dirty="0" err="1"/>
              <a:t>Logincsm.php</a:t>
            </a:r>
            <a:r>
              <a:rPr lang="en-US" altLang="ko-KR" dirty="0"/>
              <a:t>   </a:t>
            </a:r>
            <a:r>
              <a:rPr lang="en-US" altLang="ko-KR" dirty="0" err="1"/>
              <a:t>Registercsm.php</a:t>
            </a:r>
            <a:r>
              <a:rPr lang="en-US" altLang="ko-KR" dirty="0"/>
              <a:t>  </a:t>
            </a:r>
            <a:r>
              <a:rPr lang="ko-KR" altLang="en-US" dirty="0" err="1"/>
              <a:t>으로</a:t>
            </a:r>
            <a:r>
              <a:rPr lang="ko-KR" altLang="en-US" dirty="0"/>
              <a:t> 저장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[</a:t>
            </a:r>
            <a:r>
              <a:rPr lang="ko-KR" altLang="en-US" dirty="0"/>
              <a:t>과제</a:t>
            </a:r>
            <a:r>
              <a:rPr lang="en-US" altLang="ko-KR" dirty="0"/>
              <a:t>19]</a:t>
            </a:r>
            <a:r>
              <a:rPr lang="ko-KR" altLang="en-US" dirty="0"/>
              <a:t>에 활용 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2951" y="750041"/>
            <a:ext cx="9997757" cy="5794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459" y="214933"/>
            <a:ext cx="2007956" cy="440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Logincsm.php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14" y="0"/>
            <a:ext cx="11162571" cy="6858000"/>
          </a:xfrm>
          <a:prstGeom prst="rect">
            <a:avLst/>
          </a:prstGeom>
        </p:spPr>
      </p:pic>
      <p:sp>
        <p:nvSpPr>
          <p:cNvPr id="5" name="TextBox 26"/>
          <p:cNvSpPr txBox="1"/>
          <p:nvPr/>
        </p:nvSpPr>
        <p:spPr>
          <a:xfrm>
            <a:off x="431799" y="4697273"/>
            <a:ext cx="3260805" cy="35859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button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textView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추가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951511" y="3248353"/>
            <a:ext cx="1725775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422" y="1253194"/>
            <a:ext cx="10050966" cy="435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503" y="431909"/>
            <a:ext cx="2379412" cy="44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300">
                <a:solidFill>
                  <a:srgbClr val="FF0000"/>
                </a:solidFill>
              </a:rPr>
              <a:t>Registercsm.php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7" y="100012"/>
            <a:ext cx="12049125" cy="6657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094" y="488798"/>
            <a:ext cx="11887812" cy="58804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1969" y="1220185"/>
            <a:ext cx="1297370" cy="6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23216" y="4867603"/>
            <a:ext cx="1297370" cy="32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000" y="776780"/>
            <a:ext cx="5943906" cy="2890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8272" y="1917622"/>
            <a:ext cx="3035456" cy="30227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6582" y="3429000"/>
            <a:ext cx="2117146" cy="3886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FF0000"/>
                </a:solidFill>
              </a:rPr>
              <a:t>rudrhkr20!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7900"/>
          <a:stretch>
            <a:fillRect/>
          </a:stretch>
        </p:blipFill>
        <p:spPr>
          <a:xfrm>
            <a:off x="1252833" y="270970"/>
            <a:ext cx="9686334" cy="6316060"/>
          </a:xfrm>
          <a:prstGeom prst="rect">
            <a:avLst/>
          </a:prstGeom>
        </p:spPr>
      </p:pic>
      <p:sp>
        <p:nvSpPr>
          <p:cNvPr id="5" name="대각선 방향의 모서리가 둥근 사각형 4"/>
          <p:cNvSpPr/>
          <p:nvPr/>
        </p:nvSpPr>
        <p:spPr>
          <a:xfrm>
            <a:off x="1252833" y="270970"/>
            <a:ext cx="4588619" cy="5547491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096000" y="270970"/>
            <a:ext cx="4843167" cy="5547491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113563" y="6147172"/>
            <a:ext cx="1930752" cy="4422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 컴퓨터 폴더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4729" y="6154332"/>
            <a:ext cx="3905710" cy="43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 호스팅 할당 받은 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의 폴더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0"/>
            <a:ext cx="7890776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51411" y="5140659"/>
            <a:ext cx="5446874" cy="5771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8486695" y="5249233"/>
            <a:ext cx="1622506" cy="36004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스레드 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292975" cy="5393667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5943600" y="593694"/>
            <a:ext cx="2321003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스레드 동작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패싯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2793</Words>
  <Application>Microsoft Macintosh PowerPoint</Application>
  <PresentationFormat>와이드스크린</PresentationFormat>
  <Paragraphs>406</Paragraphs>
  <Slides>74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함초롬돋움</vt:lpstr>
      <vt:lpstr>Arial</vt:lpstr>
      <vt:lpstr>Calibri</vt:lpstr>
      <vt:lpstr>Trebuchet MS</vt:lpstr>
      <vt:lpstr>Wingdings 3</vt:lpstr>
      <vt:lpstr>패싯</vt:lpstr>
      <vt:lpstr>Thread &amp; handler</vt:lpstr>
      <vt:lpstr>Thread</vt:lpstr>
      <vt:lpstr>Thread</vt:lpstr>
      <vt:lpstr>Thread가 필요한 이유</vt:lpstr>
      <vt:lpstr>Thread 사용하기</vt:lpstr>
      <vt:lpstr>스레드 사용하기.   </vt:lpstr>
      <vt:lpstr>PowerPoint 프레젠테이션</vt:lpstr>
      <vt:lpstr>PowerPoint 프레젠테이션</vt:lpstr>
      <vt:lpstr>PowerPoint 프레젠테이션</vt:lpstr>
      <vt:lpstr>PowerPoint 프레젠테이션</vt:lpstr>
      <vt:lpstr>Handler</vt:lpstr>
      <vt:lpstr>Handler 를 이용한 통신 방법 2가지</vt:lpstr>
      <vt:lpstr>핸들러를 이용하여 UI 업데이트 하기</vt:lpstr>
      <vt:lpstr>PowerPoint 프레젠테이션</vt:lpstr>
      <vt:lpstr>PowerPoint 프레젠테이션</vt:lpstr>
      <vt:lpstr>PowerPoint 프레젠테이션</vt:lpstr>
      <vt:lpstr>PowerPoint 프레젠테이션</vt:lpstr>
      <vt:lpstr>Networking</vt:lpstr>
      <vt:lpstr>PowerPoint 프레젠테이션</vt:lpstr>
      <vt:lpstr>네트워킹이란?</vt:lpstr>
      <vt:lpstr>네트워크 연결 방식 이해하기-                                              2-tier C/S(Client/Server)</vt:lpstr>
      <vt:lpstr>더 알아보기</vt:lpstr>
      <vt:lpstr>네트워크 연결 방식 이해하기-                                              3-tier C/S(Client/Server)</vt:lpstr>
      <vt:lpstr>네트워크 연결 방식 이해하기-                                               Peer-to-Peer</vt:lpstr>
      <vt:lpstr>HTTP 프로토콜과 소켓</vt:lpstr>
      <vt:lpstr>소켓 사용하기</vt:lpstr>
      <vt:lpstr>기억하나요? 핸들러 이해하기</vt:lpstr>
      <vt:lpstr> 이제 만들어 보자.~!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제출 서버시작 클릭- 글자입력- 전송 동작 과정을 녹화하여 코드와  함께 제출 </vt:lpstr>
      <vt:lpstr>HTTP로 웹 서버에 접속하기- HttpURLConnection </vt:lpstr>
      <vt:lpstr>PowerPoint 프레젠테이션</vt:lpstr>
      <vt:lpstr>더 알아보기: GET은 가져오는 것이고 POST는 수행하는 것입니다. </vt:lpstr>
      <vt:lpstr>PowerPoint 프레젠테이션</vt:lpstr>
      <vt:lpstr>이제 만들어 보자.~!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 API  </vt:lpstr>
      <vt:lpstr>PowerPoint 프레젠테이션</vt:lpstr>
      <vt:lpstr>과제물 제출  요청 클릭 json 결과가 나오는   동작 과정을 녹화하여 코드와  함께 제출</vt:lpstr>
      <vt:lpstr>더 알아보기~JSON</vt:lpstr>
      <vt:lpstr>더 해보기~공공데이터… API는 많이 있다.</vt:lpstr>
      <vt:lpstr>Volley 사용하기</vt:lpstr>
      <vt:lpstr>PowerPoint 프레젠테이션</vt:lpstr>
      <vt:lpstr>코드로 이해하기 - Volley로 정보 가져오기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네트워킹 이용 서버 접속</vt:lpstr>
      <vt:lpstr>웹호스팅 </vt:lpstr>
      <vt:lpstr>PowerPoint 프레젠테이션</vt:lpstr>
      <vt:lpstr>PHP</vt:lpstr>
      <vt:lpstr>PHP</vt:lpstr>
      <vt:lpstr>PHP</vt:lpstr>
      <vt:lpstr>DB와 웹서버 연동을 위해 PHP 파일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안드로이드의 이해</dc:title>
  <dc:creator>chae sangmi</dc:creator>
  <cp:lastModifiedBy>chae sangmi</cp:lastModifiedBy>
  <cp:revision>26</cp:revision>
  <dcterms:created xsi:type="dcterms:W3CDTF">2022-07-22T15:01:52Z</dcterms:created>
  <dcterms:modified xsi:type="dcterms:W3CDTF">2022-09-07T14:31:01Z</dcterms:modified>
</cp:coreProperties>
</file>